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79" r:id="rId3"/>
    <p:sldId id="258" r:id="rId4"/>
    <p:sldId id="266" r:id="rId5"/>
    <p:sldId id="286" r:id="rId6"/>
    <p:sldId id="259" r:id="rId7"/>
    <p:sldId id="260" r:id="rId8"/>
    <p:sldId id="261" r:id="rId9"/>
    <p:sldId id="262" r:id="rId10"/>
    <p:sldId id="263" r:id="rId11"/>
    <p:sldId id="265" r:id="rId12"/>
    <p:sldId id="281" r:id="rId13"/>
    <p:sldId id="282" r:id="rId14"/>
    <p:sldId id="283" r:id="rId15"/>
    <p:sldId id="284" r:id="rId16"/>
    <p:sldId id="285" r:id="rId1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Ref idx="1001">
        <a:schemeClr val="bg2"/>
      </p:bgRef>
    </p:bg>
    <p:spTree>
      <p:nvGrpSpPr>
        <p:cNvPr id="1" name=""/>
        <p:cNvGrpSpPr/>
        <p:nvPr/>
      </p:nvGrpSpPr>
      <p:grpSpPr>
        <a:xfrm>
          <a:off x="0" y="0"/>
          <a:ext cx="0" cy="0"/>
          <a:chOff x="0" y="0"/>
          <a:chExt cx="0" cy="0"/>
        </a:xfrm>
      </p:grpSpPr>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ttotitolo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28" name="Segnaposto data 27"/>
          <p:cNvSpPr>
            <a:spLocks noGrp="1"/>
          </p:cNvSpPr>
          <p:nvPr>
            <p:ph type="dt" sz="half" idx="10"/>
          </p:nvPr>
        </p:nvSpPr>
        <p:spPr/>
        <p:txBody>
          <a:bodyPr/>
          <a:lstStyle/>
          <a:p>
            <a:fld id="{CD6FE2CF-D2A2-482D-BDE7-1023B341D740}" type="datetimeFigureOut">
              <a:rPr lang="it-IT" smtClean="0"/>
              <a:t>18/02/2020</a:t>
            </a:fld>
            <a:endParaRPr lang="it-IT"/>
          </a:p>
        </p:txBody>
      </p:sp>
      <p:sp>
        <p:nvSpPr>
          <p:cNvPr id="17" name="Segnaposto piè di pagina 16"/>
          <p:cNvSpPr>
            <a:spLocks noGrp="1"/>
          </p:cNvSpPr>
          <p:nvPr>
            <p:ph type="ftr" sz="quarter" idx="11"/>
          </p:nvPr>
        </p:nvSpPr>
        <p:spPr/>
        <p:txBody>
          <a:bodyPr/>
          <a:lstStyle/>
          <a:p>
            <a:endParaRPr lang="it-IT"/>
          </a:p>
        </p:txBody>
      </p:sp>
      <p:sp>
        <p:nvSpPr>
          <p:cNvPr id="7" name="Connettore 1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egnaposto numero diapositiva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579F279-ADC8-4B16-9519-41AB3FDA0A39}" type="slidenum">
              <a:rPr lang="it-IT" smtClean="0"/>
              <a:t>‹N›</a:t>
            </a:fld>
            <a:endParaRPr lang="it-IT"/>
          </a:p>
        </p:txBody>
      </p:sp>
      <p:sp>
        <p:nvSpPr>
          <p:cNvPr id="8" name="Titolo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D6FE2CF-D2A2-482D-BDE7-1023B341D740}" type="datetimeFigureOut">
              <a:rPr lang="it-IT" smtClean="0"/>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579F279-ADC8-4B16-9519-41AB3FDA0A39}"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bg>
      <p:bgRef idx="1001">
        <a:schemeClr val="bg2"/>
      </p:bgRef>
    </p:bg>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ttore 1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6915912" y="3009901"/>
            <a:ext cx="457200" cy="441325"/>
          </a:xfrm>
        </p:spPr>
        <p:txBody>
          <a:bodyPr/>
          <a:lstStyle/>
          <a:p>
            <a:fld id="{C579F279-ADC8-4B16-9519-41AB3FDA0A39}" type="slidenum">
              <a:rPr lang="it-IT" smtClean="0"/>
              <a:t>‹N›</a:t>
            </a:fld>
            <a:endParaRPr lang="it-IT"/>
          </a:p>
        </p:txBody>
      </p:sp>
      <p:sp>
        <p:nvSpPr>
          <p:cNvPr id="3" name="Segnaposto testo verticale 2"/>
          <p:cNvSpPr>
            <a:spLocks noGrp="1"/>
          </p:cNvSpPr>
          <p:nvPr>
            <p:ph type="body" orient="vert" idx="1"/>
          </p:nvPr>
        </p:nvSpPr>
        <p:spPr>
          <a:xfrm>
            <a:off x="304800" y="304800"/>
            <a:ext cx="6553200" cy="5821366"/>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CD6FE2CF-D2A2-482D-BDE7-1023B341D740}" type="datetimeFigureOut">
              <a:rPr lang="it-IT" smtClean="0"/>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2" name="Titolo verticale 1"/>
          <p:cNvSpPr>
            <a:spLocks noGrp="1"/>
          </p:cNvSpPr>
          <p:nvPr>
            <p:ph type="title" orient="vert"/>
          </p:nvPr>
        </p:nvSpPr>
        <p:spPr>
          <a:xfrm>
            <a:off x="7391400" y="304801"/>
            <a:ext cx="1447800" cy="5851525"/>
          </a:xfrm>
        </p:spPr>
        <p:txBody>
          <a:bodyPr vert="eaVert"/>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solidFill>
                  <a:schemeClr val="accent3">
                    <a:shade val="75000"/>
                  </a:schemeClr>
                </a:solidFill>
              </a:defRPr>
            </a:lvl1pPr>
          </a:lstStyle>
          <a:p>
            <a:r>
              <a:rPr kumimoji="0" lang="it-IT" smtClean="0"/>
              <a:t>Fare clic per modificare lo stile del titolo</a:t>
            </a:r>
            <a:endParaRPr kumimoji="0" lang="en-US"/>
          </a:p>
        </p:txBody>
      </p:sp>
      <p:sp>
        <p:nvSpPr>
          <p:cNvPr id="4" name="Segnaposto data 3"/>
          <p:cNvSpPr>
            <a:spLocks noGrp="1"/>
          </p:cNvSpPr>
          <p:nvPr>
            <p:ph type="dt" sz="half" idx="10"/>
          </p:nvPr>
        </p:nvSpPr>
        <p:spPr/>
        <p:txBody>
          <a:bodyPr/>
          <a:lstStyle/>
          <a:p>
            <a:fld id="{CD6FE2CF-D2A2-482D-BDE7-1023B341D740}" type="datetimeFigureOut">
              <a:rPr lang="it-IT" smtClean="0"/>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4361688" y="1026372"/>
            <a:ext cx="457200" cy="441325"/>
          </a:xfrm>
        </p:spPr>
        <p:txBody>
          <a:bodyPr/>
          <a:lstStyle/>
          <a:p>
            <a:fld id="{C579F279-ADC8-4B16-9519-41AB3FDA0A39}" type="slidenum">
              <a:rPr lang="it-IT" smtClean="0"/>
              <a:t>‹N›</a:t>
            </a:fld>
            <a:endParaRPr lang="it-IT"/>
          </a:p>
        </p:txBody>
      </p:sp>
      <p:sp>
        <p:nvSpPr>
          <p:cNvPr id="8" name="Segnaposto contenuto 7"/>
          <p:cNvSpPr>
            <a:spLocks noGrp="1"/>
          </p:cNvSpPr>
          <p:nvPr>
            <p:ph sz="quarter" idx="1"/>
          </p:nvPr>
        </p:nvSpPr>
        <p:spPr>
          <a:xfrm>
            <a:off x="301752" y="1527048"/>
            <a:ext cx="8503920" cy="45720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ttangolo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13" name="Rettangolo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ttangolo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Segnaposto piè di pagina 4"/>
          <p:cNvSpPr>
            <a:spLocks noGrp="1"/>
          </p:cNvSpPr>
          <p:nvPr>
            <p:ph type="ftr" sz="quarter" idx="11"/>
          </p:nvPr>
        </p:nvSpPr>
        <p:spPr/>
        <p:txBody>
          <a:bodyPr/>
          <a:lstStyle/>
          <a:p>
            <a:endParaRPr lang="it-IT"/>
          </a:p>
        </p:txBody>
      </p:sp>
      <p:sp>
        <p:nvSpPr>
          <p:cNvPr id="4" name="Segnaposto data 3"/>
          <p:cNvSpPr>
            <a:spLocks noGrp="1"/>
          </p:cNvSpPr>
          <p:nvPr>
            <p:ph type="dt" sz="half" idx="10"/>
          </p:nvPr>
        </p:nvSpPr>
        <p:spPr/>
        <p:txBody>
          <a:bodyPr/>
          <a:lstStyle/>
          <a:p>
            <a:fld id="{CD6FE2CF-D2A2-482D-BDE7-1023B341D740}" type="datetimeFigureOut">
              <a:rPr lang="it-IT" smtClean="0"/>
              <a:t>18/02/2020</a:t>
            </a:fld>
            <a:endParaRPr lang="it-IT"/>
          </a:p>
        </p:txBody>
      </p:sp>
      <p:sp>
        <p:nvSpPr>
          <p:cNvPr id="8" name="Connettore 1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egnaposto numero diapositiva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C579F279-ADC8-4B16-9519-41AB3FDA0A39}" type="slidenum">
              <a:rPr lang="it-IT" smtClean="0"/>
              <a:t>‹N›</a:t>
            </a:fld>
            <a:endParaRPr lang="it-IT"/>
          </a:p>
        </p:txBody>
      </p:sp>
      <p:sp>
        <p:nvSpPr>
          <p:cNvPr id="2" name="Titolo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1">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301752" y="228600"/>
            <a:ext cx="8534400" cy="758952"/>
          </a:xfrm>
        </p:spPr>
        <p:txBody>
          <a:bodyPr/>
          <a:lstStyle/>
          <a:p>
            <a:r>
              <a:rPr kumimoji="0" lang="it-IT" smtClean="0"/>
              <a:t>Fare clic per modificare lo stile del titolo</a:t>
            </a:r>
            <a:endParaRPr kumimoji="0" lang="en-US"/>
          </a:p>
        </p:txBody>
      </p:sp>
      <p:sp>
        <p:nvSpPr>
          <p:cNvPr id="5" name="Segnaposto data 4"/>
          <p:cNvSpPr>
            <a:spLocks noGrp="1"/>
          </p:cNvSpPr>
          <p:nvPr>
            <p:ph type="dt" sz="half" idx="10"/>
          </p:nvPr>
        </p:nvSpPr>
        <p:spPr>
          <a:xfrm>
            <a:off x="5791200" y="6409944"/>
            <a:ext cx="3044952" cy="365760"/>
          </a:xfrm>
        </p:spPr>
        <p:txBody>
          <a:bodyPr/>
          <a:lstStyle/>
          <a:p>
            <a:fld id="{CD6FE2CF-D2A2-482D-BDE7-1023B341D740}" type="datetimeFigureOut">
              <a:rPr lang="it-IT" smtClean="0"/>
              <a:t>18/02/2020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579F279-ADC8-4B16-9519-41AB3FDA0A39}" type="slidenum">
              <a:rPr lang="it-IT" smtClean="0"/>
              <a:t>‹N›</a:t>
            </a:fld>
            <a:endParaRPr lang="it-IT"/>
          </a:p>
        </p:txBody>
      </p:sp>
      <p:sp>
        <p:nvSpPr>
          <p:cNvPr id="8" name="Connettore 1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Segnaposto contenuto 9"/>
          <p:cNvSpPr>
            <a:spLocks noGrp="1"/>
          </p:cNvSpPr>
          <p:nvPr>
            <p:ph sz="half" idx="1"/>
          </p:nvPr>
        </p:nvSpPr>
        <p:spPr>
          <a:xfrm>
            <a:off x="301752"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2" name="Segnaposto contenuto 11"/>
          <p:cNvSpPr>
            <a:spLocks noGrp="1"/>
          </p:cNvSpPr>
          <p:nvPr>
            <p:ph sz="half" idx="2"/>
          </p:nvPr>
        </p:nvSpPr>
        <p:spPr>
          <a:xfrm>
            <a:off x="4800600" y="1371600"/>
            <a:ext cx="4038600" cy="4681728"/>
          </a:xfrm>
        </p:spPr>
        <p:txBody>
          <a:bodyPr/>
          <a:lstStyle>
            <a:lvl1pPr>
              <a:defRPr sz="2500"/>
            </a:lvl1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1">
        <a:schemeClr val="bg2"/>
      </p:bgRef>
    </p:bg>
    <p:spTree>
      <p:nvGrpSpPr>
        <p:cNvPr id="1" name=""/>
        <p:cNvGrpSpPr/>
        <p:nvPr/>
      </p:nvGrpSpPr>
      <p:grpSpPr>
        <a:xfrm>
          <a:off x="0" y="0"/>
          <a:ext cx="0" cy="0"/>
          <a:chOff x="0" y="0"/>
          <a:chExt cx="0" cy="0"/>
        </a:xfrm>
      </p:grpSpPr>
      <p:sp>
        <p:nvSpPr>
          <p:cNvPr id="10" name="Connettore 1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ttangolo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ttangolo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ttangolo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ttangolo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ttangolo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Segnaposto testo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7" name="Segnaposto data 6"/>
          <p:cNvSpPr>
            <a:spLocks noGrp="1"/>
          </p:cNvSpPr>
          <p:nvPr>
            <p:ph type="dt" sz="half" idx="10"/>
          </p:nvPr>
        </p:nvSpPr>
        <p:spPr/>
        <p:txBody>
          <a:bodyPr/>
          <a:lstStyle/>
          <a:p>
            <a:fld id="{CD6FE2CF-D2A2-482D-BDE7-1023B341D740}" type="datetimeFigureOut">
              <a:rPr lang="it-IT" smtClean="0"/>
              <a:t>18/02/2020</a:t>
            </a:fld>
            <a:endParaRPr lang="it-IT"/>
          </a:p>
        </p:txBody>
      </p:sp>
      <p:sp>
        <p:nvSpPr>
          <p:cNvPr id="8" name="Segnaposto piè di pagina 7"/>
          <p:cNvSpPr>
            <a:spLocks noGrp="1"/>
          </p:cNvSpPr>
          <p:nvPr>
            <p:ph type="ftr" sz="quarter" idx="11"/>
          </p:nvPr>
        </p:nvSpPr>
        <p:spPr>
          <a:xfrm>
            <a:off x="304800" y="6409944"/>
            <a:ext cx="3581400" cy="365760"/>
          </a:xfrm>
        </p:spPr>
        <p:txBody>
          <a:bodyPr/>
          <a:lstStyle/>
          <a:p>
            <a:endParaRPr lang="it-IT"/>
          </a:p>
        </p:txBody>
      </p:sp>
      <p:sp>
        <p:nvSpPr>
          <p:cNvPr id="15" name="Connettore 1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Segnaposto contenuto 23"/>
          <p:cNvSpPr>
            <a:spLocks noGrp="1"/>
          </p:cNvSpPr>
          <p:nvPr>
            <p:ph sz="quarter" idx="2"/>
          </p:nvPr>
        </p:nvSpPr>
        <p:spPr>
          <a:xfrm>
            <a:off x="301752" y="2471383"/>
            <a:ext cx="4041648" cy="3818404"/>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6" name="Segnaposto contenuto 25"/>
          <p:cNvSpPr>
            <a:spLocks noGrp="1"/>
          </p:cNvSpPr>
          <p:nvPr>
            <p:ph sz="quarter" idx="4"/>
          </p:nvPr>
        </p:nvSpPr>
        <p:spPr>
          <a:xfrm>
            <a:off x="4800600" y="2471383"/>
            <a:ext cx="4038600" cy="3822192"/>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25" name="Oval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egnaposto numero diapositiva 8"/>
          <p:cNvSpPr>
            <a:spLocks noGrp="1"/>
          </p:cNvSpPr>
          <p:nvPr>
            <p:ph type="sldNum" sz="quarter" idx="12"/>
          </p:nvPr>
        </p:nvSpPr>
        <p:spPr>
          <a:xfrm>
            <a:off x="4343400" y="1042416"/>
            <a:ext cx="457200" cy="441325"/>
          </a:xfrm>
        </p:spPr>
        <p:txBody>
          <a:bodyPr/>
          <a:lstStyle>
            <a:lvl1pPr algn="ctr">
              <a:defRPr/>
            </a:lvl1pPr>
          </a:lstStyle>
          <a:p>
            <a:fld id="{C579F279-ADC8-4B16-9519-41AB3FDA0A39}" type="slidenum">
              <a:rPr lang="it-IT" smtClean="0"/>
              <a:t>‹N›</a:t>
            </a:fld>
            <a:endParaRPr lang="it-IT"/>
          </a:p>
        </p:txBody>
      </p:sp>
      <p:sp>
        <p:nvSpPr>
          <p:cNvPr id="23" name="Titolo 22"/>
          <p:cNvSpPr>
            <a:spLocks noGrp="1"/>
          </p:cNvSpPr>
          <p:nvPr>
            <p:ph type="title"/>
          </p:nvPr>
        </p:nvSpPr>
        <p:spPr/>
        <p:txBody>
          <a:bodyPr rtlCol="0" anchor="b" anchorCtr="0"/>
          <a:lstStyle/>
          <a:p>
            <a:r>
              <a:rPr kumimoji="0" lang="it-IT" smtClean="0"/>
              <a:t>Fare clic per modificare lo stile del titolo</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CD6FE2CF-D2A2-482D-BDE7-1023B341D740}" type="datetimeFigureOut">
              <a:rPr lang="it-IT" smtClean="0"/>
              <a:t>18/02/2020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a:xfrm>
            <a:off x="4343400" y="1036020"/>
            <a:ext cx="457200" cy="441325"/>
          </a:xfrm>
        </p:spPr>
        <p:txBody>
          <a:bodyPr/>
          <a:lstStyle/>
          <a:p>
            <a:fld id="{C579F279-ADC8-4B16-9519-41AB3FDA0A39}"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7" name="Rettangolo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ttangolo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ttangolo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ttangolo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Segnaposto data 1"/>
          <p:cNvSpPr>
            <a:spLocks noGrp="1"/>
          </p:cNvSpPr>
          <p:nvPr>
            <p:ph type="dt" sz="half" idx="10"/>
          </p:nvPr>
        </p:nvSpPr>
        <p:spPr/>
        <p:txBody>
          <a:bodyPr/>
          <a:lstStyle/>
          <a:p>
            <a:fld id="{CD6FE2CF-D2A2-482D-BDE7-1023B341D740}" type="datetimeFigureOut">
              <a:rPr lang="it-IT" smtClean="0"/>
              <a:t>18/02/2020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a:xfrm>
            <a:off x="4267200" y="6324600"/>
            <a:ext cx="609600" cy="441324"/>
          </a:xfrm>
        </p:spPr>
        <p:txBody>
          <a:bodyPr/>
          <a:lstStyle>
            <a:lvl1pPr>
              <a:defRPr>
                <a:solidFill>
                  <a:srgbClr val="FFFFFF"/>
                </a:solidFill>
              </a:defRPr>
            </a:lvl1pPr>
          </a:lstStyle>
          <a:p>
            <a:fld id="{C579F279-ADC8-4B16-9519-41AB3FDA0A39}"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1">
        <a:schemeClr val="bg1"/>
      </p:bgRef>
    </p:bg>
    <p:spTree>
      <p:nvGrpSpPr>
        <p:cNvPr id="1" name=""/>
        <p:cNvGrpSpPr/>
        <p:nvPr/>
      </p:nvGrpSpPr>
      <p:grpSpPr>
        <a:xfrm>
          <a:off x="0" y="0"/>
          <a:ext cx="0" cy="0"/>
          <a:chOff x="0" y="0"/>
          <a:chExt cx="0" cy="0"/>
        </a:xfrm>
      </p:grpSpPr>
      <p:sp>
        <p:nvSpPr>
          <p:cNvPr id="19" name="Rettangolo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ttangolo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ttangolo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olo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8" name="Rettangolo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ttore 1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Segnaposto contenuto 19"/>
          <p:cNvSpPr>
            <a:spLocks noGrp="1"/>
          </p:cNvSpPr>
          <p:nvPr>
            <p:ph sz="quarter" idx="1"/>
          </p:nvPr>
        </p:nvSpPr>
        <p:spPr>
          <a:xfrm>
            <a:off x="3124200" y="685800"/>
            <a:ext cx="5638800" cy="5410200"/>
          </a:xfrm>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10" name="Oval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C579F279-ADC8-4B16-9519-41AB3FDA0A39}" type="slidenum">
              <a:rPr lang="it-IT" smtClean="0"/>
              <a:t>‹N›</a:t>
            </a:fld>
            <a:endParaRPr lang="it-IT"/>
          </a:p>
        </p:txBody>
      </p:sp>
      <p:sp>
        <p:nvSpPr>
          <p:cNvPr id="21" name="Rettangolo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p:txBody>
          <a:bodyPr/>
          <a:lstStyle/>
          <a:p>
            <a:fld id="{CD6FE2CF-D2A2-482D-BDE7-1023B341D740}" type="datetimeFigureOut">
              <a:rPr lang="it-IT" smtClean="0"/>
              <a:t>18/02/2020</a:t>
            </a:fld>
            <a:endParaRPr lang="it-IT"/>
          </a:p>
        </p:txBody>
      </p:sp>
      <p:sp>
        <p:nvSpPr>
          <p:cNvPr id="6" name="Segnaposto piè di pagina 5"/>
          <p:cNvSpPr>
            <a:spLocks noGrp="1"/>
          </p:cNvSpPr>
          <p:nvPr>
            <p:ph type="ftr" sz="quarter" idx="11"/>
          </p:nvPr>
        </p:nvSpPr>
        <p:spPr>
          <a:xfrm>
            <a:off x="301752" y="6410848"/>
            <a:ext cx="3383280" cy="365760"/>
          </a:xfrm>
        </p:spPr>
        <p:txBody>
          <a:bodyPr/>
          <a:lstStyle/>
          <a:p>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1" name="Connettore 1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ttangolo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ttangolo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ttangolo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ttangolo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egnaposto numero diapositiva 6"/>
          <p:cNvSpPr>
            <a:spLocks noGrp="1"/>
          </p:cNvSpPr>
          <p:nvPr>
            <p:ph type="sldNum" sz="quarter" idx="12"/>
          </p:nvPr>
        </p:nvSpPr>
        <p:spPr>
          <a:xfrm>
            <a:off x="1371600" y="312738"/>
            <a:ext cx="457200" cy="441325"/>
          </a:xfrm>
        </p:spPr>
        <p:txBody>
          <a:bodyPr/>
          <a:lstStyle/>
          <a:p>
            <a:fld id="{C579F279-ADC8-4B16-9519-41AB3FDA0A39}" type="slidenum">
              <a:rPr lang="it-IT" smtClean="0"/>
              <a:t>‹N›</a:t>
            </a:fld>
            <a:endParaRPr lang="it-IT"/>
          </a:p>
        </p:txBody>
      </p:sp>
      <p:sp>
        <p:nvSpPr>
          <p:cNvPr id="2" name="Titolo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3000375" y="609600"/>
            <a:ext cx="5867400" cy="4267200"/>
          </a:xfrm>
        </p:spPr>
        <p:txBody>
          <a:bodyPr/>
          <a:lstStyle>
            <a:lvl1pPr marL="0" indent="0">
              <a:buNone/>
              <a:defRPr sz="3200"/>
            </a:lvl1pPr>
          </a:lstStyle>
          <a:p>
            <a:r>
              <a:rPr kumimoji="0" lang="it-IT" smtClean="0"/>
              <a:t>Fare clic sull'icona per inserire un'immagine</a:t>
            </a:r>
            <a:endParaRPr kumimoji="0" lang="en-US" dirty="0"/>
          </a:p>
        </p:txBody>
      </p:sp>
      <p:sp>
        <p:nvSpPr>
          <p:cNvPr id="4" name="Segnaposto testo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22" name="Rettangolo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Segnaposto data 4"/>
          <p:cNvSpPr>
            <a:spLocks noGrp="1"/>
          </p:cNvSpPr>
          <p:nvPr>
            <p:ph type="dt" sz="half" idx="10"/>
          </p:nvPr>
        </p:nvSpPr>
        <p:spPr>
          <a:xfrm>
            <a:off x="5788152" y="6404984"/>
            <a:ext cx="3044952" cy="365760"/>
          </a:xfrm>
        </p:spPr>
        <p:txBody>
          <a:bodyPr/>
          <a:lstStyle/>
          <a:p>
            <a:fld id="{CD6FE2CF-D2A2-482D-BDE7-1023B341D740}" type="datetimeFigureOut">
              <a:rPr lang="it-IT" smtClean="0"/>
              <a:t>18/02/2020</a:t>
            </a:fld>
            <a:endParaRPr lang="it-IT"/>
          </a:p>
        </p:txBody>
      </p:sp>
      <p:sp>
        <p:nvSpPr>
          <p:cNvPr id="6" name="Segnaposto piè di pagina 5"/>
          <p:cNvSpPr>
            <a:spLocks noGrp="1"/>
          </p:cNvSpPr>
          <p:nvPr>
            <p:ph type="ftr" sz="quarter" idx="11"/>
          </p:nvPr>
        </p:nvSpPr>
        <p:spPr>
          <a:xfrm>
            <a:off x="301752" y="6410848"/>
            <a:ext cx="3584448" cy="365760"/>
          </a:xfrm>
        </p:spPr>
        <p:txBody>
          <a:bodyPr/>
          <a:lstStyle/>
          <a:p>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ttangolo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ttangolo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ttangolo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ttangolo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ttangolo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Segnaposto data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D6FE2CF-D2A2-482D-BDE7-1023B341D740}" type="datetimeFigureOut">
              <a:rPr lang="it-IT" smtClean="0"/>
              <a:t>18/02/2020</a:t>
            </a:fld>
            <a:endParaRPr lang="it-IT"/>
          </a:p>
        </p:txBody>
      </p:sp>
      <p:sp>
        <p:nvSpPr>
          <p:cNvPr id="3" name="Segnaposto piè di pagina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it-IT"/>
          </a:p>
        </p:txBody>
      </p:sp>
      <p:sp>
        <p:nvSpPr>
          <p:cNvPr id="8" name="Rettangolo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ttore 1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egnaposto numero diapositiva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C579F279-ADC8-4B16-9519-41AB3FDA0A39}" type="slidenum">
              <a:rPr lang="it-IT" smtClean="0"/>
              <a:t>‹N›</a:t>
            </a:fld>
            <a:endParaRPr lang="it-IT"/>
          </a:p>
        </p:txBody>
      </p:sp>
      <p:sp>
        <p:nvSpPr>
          <p:cNvPr id="22" name="Segnaposto titolo 21"/>
          <p:cNvSpPr>
            <a:spLocks noGrp="1"/>
          </p:cNvSpPr>
          <p:nvPr>
            <p:ph type="title"/>
          </p:nvPr>
        </p:nvSpPr>
        <p:spPr>
          <a:xfrm>
            <a:off x="301752" y="228600"/>
            <a:ext cx="8534400" cy="758952"/>
          </a:xfrm>
          <a:prstGeom prst="rect">
            <a:avLst/>
          </a:prstGeom>
        </p:spPr>
        <p:txBody>
          <a:bodyPr vert="horz" anchor="b">
            <a:normAutofit/>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park.adobe.com/page/JjK5Wa3ThEUnS/images/210f42a0-8f1a-4034-a80e-dbb20265afce.jpg?asset_id=d9af3f29-e83a-4737-bdc2-679c1ba619cf&amp;img_etag=c8f6d0de897f959226929eb1f1af8eb0&amp;size=296"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p:txBody>
          <a:bodyPr/>
          <a:lstStyle/>
          <a:p>
            <a:pPr algn="ctr"/>
            <a:endParaRPr lang="it-IT" b="1" dirty="0" smtClean="0"/>
          </a:p>
          <a:p>
            <a:pPr algn="ctr"/>
            <a:r>
              <a:rPr lang="it-IT" b="1" dirty="0" smtClean="0"/>
              <a:t>Referente</a:t>
            </a:r>
            <a:r>
              <a:rPr lang="it-IT" b="1" dirty="0"/>
              <a:t>: Prof.ssa Marina D’Errico</a:t>
            </a:r>
          </a:p>
        </p:txBody>
      </p:sp>
      <p:sp>
        <p:nvSpPr>
          <p:cNvPr id="2" name="Titolo 1"/>
          <p:cNvSpPr>
            <a:spLocks noGrp="1"/>
          </p:cNvSpPr>
          <p:nvPr>
            <p:ph type="ctrTitle"/>
          </p:nvPr>
        </p:nvSpPr>
        <p:spPr>
          <a:xfrm>
            <a:off x="755576" y="332656"/>
            <a:ext cx="7772400" cy="1828800"/>
          </a:xfrm>
        </p:spPr>
        <p:txBody>
          <a:bodyPr>
            <a:normAutofit fontScale="90000"/>
          </a:bodyPr>
          <a:lstStyle/>
          <a:p>
            <a:pPr algn="ctr"/>
            <a:r>
              <a:rPr lang="it-IT" b="1" dirty="0" smtClean="0"/>
              <a:t>Protocollo </a:t>
            </a:r>
            <a:r>
              <a:rPr lang="it-IT" b="1" dirty="0"/>
              <a:t>di prevenzione e contrasto al bullismo e </a:t>
            </a:r>
            <a:r>
              <a:rPr lang="it-IT" b="1" dirty="0" err="1"/>
              <a:t>cyberbullismo</a:t>
            </a:r>
            <a:r>
              <a:rPr lang="it-IT" dirty="0"/>
              <a:t> </a:t>
            </a:r>
          </a:p>
        </p:txBody>
      </p:sp>
    </p:spTree>
    <p:extLst>
      <p:ext uri="{BB962C8B-B14F-4D97-AF65-F5344CB8AC3E}">
        <p14:creationId xmlns:p14="http://schemas.microsoft.com/office/powerpoint/2010/main" val="34499261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b="1" dirty="0">
                <a:solidFill>
                  <a:schemeClr val="tx1"/>
                </a:solidFill>
              </a:rPr>
              <a:t>Supporto intensivo a lungo termine e di rete</a:t>
            </a:r>
            <a:endParaRPr lang="it-IT" sz="2800" dirty="0">
              <a:solidFill>
                <a:schemeClr val="tx1"/>
              </a:solidFill>
            </a:endParaRPr>
          </a:p>
        </p:txBody>
      </p:sp>
      <p:sp>
        <p:nvSpPr>
          <p:cNvPr id="3" name="Segnaposto contenuto 2"/>
          <p:cNvSpPr>
            <a:spLocks noGrp="1"/>
          </p:cNvSpPr>
          <p:nvPr>
            <p:ph sz="quarter" idx="1"/>
          </p:nvPr>
        </p:nvSpPr>
        <p:spPr/>
        <p:txBody>
          <a:bodyPr/>
          <a:lstStyle/>
          <a:p>
            <a:pPr algn="just"/>
            <a:r>
              <a:rPr lang="it-IT" dirty="0" smtClean="0"/>
              <a:t>In casi di particolare gravità </a:t>
            </a:r>
            <a:r>
              <a:rPr lang="it-IT" dirty="0"/>
              <a:t>(es particolare sofferenza della vittima, atti subiti di gravità elevata, livello elevato di aggressività del bullo</a:t>
            </a:r>
            <a:r>
              <a:rPr lang="it-IT" dirty="0" smtClean="0"/>
              <a:t>…) o nel caso in cui la scuola non disponga di determinate risorse, si possono attivare i servizi </a:t>
            </a:r>
            <a:r>
              <a:rPr lang="it-IT" dirty="0"/>
              <a:t>territoriali </a:t>
            </a:r>
            <a:r>
              <a:rPr lang="it-IT" dirty="0" smtClean="0"/>
              <a:t> </a:t>
            </a:r>
            <a:r>
              <a:rPr lang="it-IT" dirty="0"/>
              <a:t>(servizi sociali, ospedalieri, polizia postale, carabinieri</a:t>
            </a:r>
            <a:r>
              <a:rPr lang="it-IT" dirty="0" smtClean="0"/>
              <a:t>) per attuare percorsi in rete. </a:t>
            </a:r>
            <a:endParaRPr lang="it-IT" dirty="0"/>
          </a:p>
        </p:txBody>
      </p:sp>
    </p:spTree>
    <p:extLst>
      <p:ext uri="{BB962C8B-B14F-4D97-AF65-F5344CB8AC3E}">
        <p14:creationId xmlns:p14="http://schemas.microsoft.com/office/powerpoint/2010/main" val="2998963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Monitoraggio </a:t>
            </a:r>
            <a:endParaRPr lang="it-IT" b="1" dirty="0">
              <a:solidFill>
                <a:schemeClr val="tx1"/>
              </a:solidFill>
            </a:endParaRPr>
          </a:p>
        </p:txBody>
      </p:sp>
      <p:sp>
        <p:nvSpPr>
          <p:cNvPr id="3" name="Segnaposto contenuto 2"/>
          <p:cNvSpPr>
            <a:spLocks noGrp="1"/>
          </p:cNvSpPr>
          <p:nvPr>
            <p:ph sz="quarter" idx="1"/>
          </p:nvPr>
        </p:nvSpPr>
        <p:spPr/>
        <p:txBody>
          <a:bodyPr>
            <a:normAutofit fontScale="85000" lnSpcReduction="20000"/>
          </a:bodyPr>
          <a:lstStyle/>
          <a:p>
            <a:pPr algn="just"/>
            <a:r>
              <a:rPr lang="it-IT" dirty="0" smtClean="0"/>
              <a:t>A </a:t>
            </a:r>
            <a:r>
              <a:rPr lang="it-IT" b="1" dirty="0"/>
              <a:t>breve termine </a:t>
            </a:r>
            <a:r>
              <a:rPr lang="it-IT" dirty="0" smtClean="0"/>
              <a:t>dall’intervento (es. la </a:t>
            </a:r>
            <a:r>
              <a:rPr lang="it-IT" dirty="0"/>
              <a:t>settimana </a:t>
            </a:r>
            <a:r>
              <a:rPr lang="it-IT" dirty="0" smtClean="0"/>
              <a:t>successiva) </a:t>
            </a:r>
            <a:r>
              <a:rPr lang="it-IT" dirty="0"/>
              <a:t>ed a </a:t>
            </a:r>
            <a:r>
              <a:rPr lang="it-IT" b="1" dirty="0"/>
              <a:t>lungo termine </a:t>
            </a:r>
            <a:r>
              <a:rPr lang="it-IT" dirty="0"/>
              <a:t>(due settimane o anche un mese) </a:t>
            </a:r>
            <a:r>
              <a:rPr lang="it-IT" dirty="0" smtClean="0"/>
              <a:t>si prevedono dei </a:t>
            </a:r>
            <a:r>
              <a:rPr lang="it-IT" b="1" dirty="0" smtClean="0"/>
              <a:t>colloqui </a:t>
            </a:r>
            <a:r>
              <a:rPr lang="it-IT" b="1" dirty="0"/>
              <a:t>con la vittima e con </a:t>
            </a:r>
            <a:r>
              <a:rPr lang="it-IT" b="1" dirty="0" smtClean="0"/>
              <a:t>gli altri soggetti coinvolti </a:t>
            </a:r>
            <a:r>
              <a:rPr lang="it-IT" dirty="0"/>
              <a:t>nella valutazione </a:t>
            </a:r>
            <a:r>
              <a:rPr lang="it-IT" dirty="0" smtClean="0"/>
              <a:t>approfondita, </a:t>
            </a:r>
            <a:r>
              <a:rPr lang="it-IT" dirty="0"/>
              <a:t>per </a:t>
            </a:r>
            <a:r>
              <a:rPr lang="it-IT" b="1" dirty="0"/>
              <a:t>verificare la validità dell’intervento </a:t>
            </a:r>
            <a:r>
              <a:rPr lang="it-IT" dirty="0"/>
              <a:t>adottato </a:t>
            </a:r>
            <a:r>
              <a:rPr lang="it-IT" dirty="0" smtClean="0"/>
              <a:t>e </a:t>
            </a:r>
            <a:r>
              <a:rPr lang="it-IT" dirty="0"/>
              <a:t>se i soggetti (bullo, vittima) si stanno attendendo alle linee concordate attraverso la </a:t>
            </a:r>
            <a:r>
              <a:rPr lang="it-IT" dirty="0" smtClean="0"/>
              <a:t>mediazione. </a:t>
            </a:r>
          </a:p>
          <a:p>
            <a:pPr algn="just"/>
            <a:r>
              <a:rPr lang="it-IT" dirty="0" smtClean="0"/>
              <a:t>La nuova proposta </a:t>
            </a:r>
            <a:r>
              <a:rPr lang="it-IT" dirty="0"/>
              <a:t>di legge  </a:t>
            </a:r>
            <a:r>
              <a:rPr lang="it-IT" dirty="0" smtClean="0"/>
              <a:t>(attualmente in esame da parte della </a:t>
            </a:r>
            <a:r>
              <a:rPr lang="it-IT" dirty="0"/>
              <a:t>Commissione Giustizia della </a:t>
            </a:r>
            <a:r>
              <a:rPr lang="it-IT" dirty="0" smtClean="0"/>
              <a:t>Camera) </a:t>
            </a:r>
            <a:r>
              <a:rPr lang="it-IT" b="1" dirty="0" smtClean="0"/>
              <a:t>rafforza il ruolo della scuola</a:t>
            </a:r>
            <a:r>
              <a:rPr lang="it-IT" dirty="0" smtClean="0"/>
              <a:t> a </a:t>
            </a:r>
            <a:r>
              <a:rPr lang="it-IT" dirty="0"/>
              <a:t>quale luogo privilegiato degli </a:t>
            </a:r>
            <a:r>
              <a:rPr lang="it-IT" dirty="0" smtClean="0"/>
              <a:t>interventi</a:t>
            </a:r>
            <a:r>
              <a:rPr lang="it-IT" dirty="0"/>
              <a:t> </a:t>
            </a:r>
            <a:r>
              <a:rPr lang="it-IT" dirty="0" smtClean="0"/>
              <a:t>e di </a:t>
            </a:r>
            <a:r>
              <a:rPr lang="it-IT" dirty="0"/>
              <a:t>contro, </a:t>
            </a:r>
            <a:r>
              <a:rPr lang="it-IT" b="1" dirty="0"/>
              <a:t>la famiglia </a:t>
            </a:r>
            <a:r>
              <a:rPr lang="it-IT" dirty="0"/>
              <a:t>viene chiamata a recuperare la sua </a:t>
            </a:r>
            <a:r>
              <a:rPr lang="it-IT" b="1" dirty="0"/>
              <a:t>responsabilità educativa</a:t>
            </a:r>
            <a:r>
              <a:rPr lang="it-IT" dirty="0"/>
              <a:t>, non solo per garantire la frequenza dei figli e delle figlie all’offerta formativa </a:t>
            </a:r>
            <a:r>
              <a:rPr lang="it-IT" dirty="0" smtClean="0"/>
              <a:t>(obbligo </a:t>
            </a:r>
            <a:r>
              <a:rPr lang="it-IT" dirty="0"/>
              <a:t>di istruzione), ma anche per non disimpegnarsi di fronte ad un’eventuale condotta prevaricatoria agita dagli stessi.</a:t>
            </a:r>
            <a:endParaRPr lang="it-IT" dirty="0" smtClean="0"/>
          </a:p>
        </p:txBody>
      </p:sp>
    </p:spTree>
    <p:extLst>
      <p:ext uri="{BB962C8B-B14F-4D97-AF65-F5344CB8AC3E}">
        <p14:creationId xmlns:p14="http://schemas.microsoft.com/office/powerpoint/2010/main" val="3236421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620688"/>
            <a:ext cx="8534400" cy="758952"/>
          </a:xfrm>
        </p:spPr>
        <p:txBody>
          <a:bodyPr>
            <a:normAutofit fontScale="90000"/>
          </a:bodyPr>
          <a:lstStyle/>
          <a:p>
            <a:r>
              <a:rPr lang="it-IT" b="1" dirty="0">
                <a:solidFill>
                  <a:schemeClr val="tx1"/>
                </a:solidFill>
              </a:rPr>
              <a:t>Cosa possono fare i genitori?</a:t>
            </a:r>
            <a:br>
              <a:rPr lang="it-IT" b="1" dirty="0">
                <a:solidFill>
                  <a:schemeClr val="tx1"/>
                </a:solidFill>
              </a:rPr>
            </a:br>
            <a:endParaRPr lang="it-IT" b="1" dirty="0">
              <a:solidFill>
                <a:schemeClr val="tx1"/>
              </a:solidFill>
            </a:endParaRPr>
          </a:p>
        </p:txBody>
      </p:sp>
      <p:sp>
        <p:nvSpPr>
          <p:cNvPr id="3" name="Segnaposto contenuto 2"/>
          <p:cNvSpPr>
            <a:spLocks noGrp="1"/>
          </p:cNvSpPr>
          <p:nvPr>
            <p:ph sz="quarter" idx="1"/>
          </p:nvPr>
        </p:nvSpPr>
        <p:spPr/>
        <p:txBody>
          <a:bodyPr>
            <a:normAutofit fontScale="77500" lnSpcReduction="20000"/>
          </a:bodyPr>
          <a:lstStyle/>
          <a:p>
            <a:pPr marL="0" indent="0">
              <a:buNone/>
            </a:pPr>
            <a:r>
              <a:rPr lang="it-IT" dirty="0" smtClean="0"/>
              <a:t>I </a:t>
            </a:r>
            <a:r>
              <a:rPr lang="it-IT" dirty="0"/>
              <a:t>genitori </a:t>
            </a:r>
            <a:r>
              <a:rPr lang="it-IT" dirty="0" smtClean="0"/>
              <a:t>hanno un ruolo </a:t>
            </a:r>
            <a:r>
              <a:rPr lang="it-IT" dirty="0"/>
              <a:t>importante nella prevenzione </a:t>
            </a:r>
            <a:r>
              <a:rPr lang="it-IT" dirty="0" smtClean="0"/>
              <a:t>del bullismo/</a:t>
            </a:r>
            <a:r>
              <a:rPr lang="it-IT" dirty="0" err="1" smtClean="0"/>
              <a:t>cyberbullismo</a:t>
            </a:r>
            <a:r>
              <a:rPr lang="it-IT" dirty="0" smtClean="0"/>
              <a:t> e possono contribuire efficacemente:</a:t>
            </a:r>
          </a:p>
          <a:p>
            <a:pPr algn="just"/>
            <a:r>
              <a:rPr lang="it-IT" dirty="0" smtClean="0"/>
              <a:t>partecipando </a:t>
            </a:r>
            <a:r>
              <a:rPr lang="it-IT" dirty="0"/>
              <a:t>alle azioni di formazione/informazione, istituite dalle scuole, sui comportamenti sintomatici del bullismo e del </a:t>
            </a:r>
            <a:r>
              <a:rPr lang="it-IT" dirty="0" err="1"/>
              <a:t>cyberbullismo</a:t>
            </a:r>
            <a:r>
              <a:rPr lang="it-IT" dirty="0"/>
              <a:t>; </a:t>
            </a:r>
            <a:endParaRPr lang="it-IT" dirty="0" smtClean="0"/>
          </a:p>
          <a:p>
            <a:pPr algn="just"/>
            <a:r>
              <a:rPr lang="it-IT" dirty="0" smtClean="0"/>
              <a:t>prestando </a:t>
            </a:r>
            <a:r>
              <a:rPr lang="it-IT" dirty="0"/>
              <a:t>attenzione al comportamento dei propri </a:t>
            </a:r>
            <a:r>
              <a:rPr lang="it-IT" dirty="0" smtClean="0"/>
              <a:t>figli, </a:t>
            </a:r>
            <a:r>
              <a:rPr lang="it-IT" dirty="0"/>
              <a:t>vigilando sull’uso delle tecnologie da parte dei </a:t>
            </a:r>
            <a:r>
              <a:rPr lang="it-IT" dirty="0" smtClean="0"/>
              <a:t>ragazzi </a:t>
            </a:r>
            <a:r>
              <a:rPr lang="it-IT" dirty="0"/>
              <a:t>con particolare attenzione ai tempi, alle modalità, agli atteggiamenti conseguenti (stati depressivi, ansiosi o di paura legati all’utilizzo di internet o dei social media); </a:t>
            </a:r>
            <a:endParaRPr lang="it-IT" dirty="0" smtClean="0"/>
          </a:p>
          <a:p>
            <a:pPr algn="just"/>
            <a:r>
              <a:rPr lang="it-IT" dirty="0" smtClean="0"/>
              <a:t>prendendo </a:t>
            </a:r>
            <a:r>
              <a:rPr lang="it-IT" dirty="0"/>
              <a:t>nota delle azioni messe in campo dalla scuola -come i Regolamenti di disciplina e le relative sanzioni </a:t>
            </a:r>
            <a:r>
              <a:rPr lang="it-IT" dirty="0" smtClean="0"/>
              <a:t>.</a:t>
            </a:r>
          </a:p>
          <a:p>
            <a:pPr algn="just"/>
            <a:r>
              <a:rPr lang="it-IT" dirty="0" smtClean="0"/>
              <a:t>aderendo </a:t>
            </a:r>
            <a:r>
              <a:rPr lang="it-IT" dirty="0"/>
              <a:t>al </a:t>
            </a:r>
            <a:r>
              <a:rPr lang="it-IT" b="1" dirty="0"/>
              <a:t>Patto di corresponsabilità.</a:t>
            </a:r>
            <a:endParaRPr lang="it-IT" dirty="0"/>
          </a:p>
          <a:p>
            <a:pPr marL="0" indent="0">
              <a:buNone/>
            </a:pPr>
            <a:r>
              <a:rPr lang="it-IT" dirty="0"/>
              <a:t/>
            </a:r>
            <a:br>
              <a:rPr lang="it-IT" dirty="0"/>
            </a:br>
            <a:endParaRPr lang="it-IT" dirty="0"/>
          </a:p>
        </p:txBody>
      </p:sp>
    </p:spTree>
    <p:extLst>
      <p:ext uri="{BB962C8B-B14F-4D97-AF65-F5344CB8AC3E}">
        <p14:creationId xmlns:p14="http://schemas.microsoft.com/office/powerpoint/2010/main" val="1794352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692696"/>
            <a:ext cx="8534400" cy="758952"/>
          </a:xfrm>
        </p:spPr>
        <p:txBody>
          <a:bodyPr>
            <a:normAutofit fontScale="90000"/>
          </a:bodyPr>
          <a:lstStyle/>
          <a:p>
            <a:r>
              <a:rPr lang="it-IT" b="1" dirty="0">
                <a:solidFill>
                  <a:schemeClr val="tx1"/>
                </a:solidFill>
              </a:rPr>
              <a:t>Cosa possono fare i docenti?</a:t>
            </a:r>
            <a:br>
              <a:rPr lang="it-IT" b="1" dirty="0">
                <a:solidFill>
                  <a:schemeClr val="tx1"/>
                </a:solidFill>
              </a:rPr>
            </a:br>
            <a:endParaRPr lang="it-IT" dirty="0">
              <a:solidFill>
                <a:schemeClr val="tx1"/>
              </a:solidFill>
            </a:endParaRPr>
          </a:p>
        </p:txBody>
      </p:sp>
      <p:sp>
        <p:nvSpPr>
          <p:cNvPr id="3" name="Segnaposto contenuto 2"/>
          <p:cNvSpPr>
            <a:spLocks noGrp="1"/>
          </p:cNvSpPr>
          <p:nvPr>
            <p:ph sz="quarter" idx="1"/>
          </p:nvPr>
        </p:nvSpPr>
        <p:spPr/>
        <p:txBody>
          <a:bodyPr>
            <a:normAutofit fontScale="85000" lnSpcReduction="10000"/>
          </a:bodyPr>
          <a:lstStyle/>
          <a:p>
            <a:pPr marL="0" indent="0">
              <a:buNone/>
            </a:pPr>
            <a:r>
              <a:rPr lang="it-IT" dirty="0" smtClean="0"/>
              <a:t>I docenti, </a:t>
            </a:r>
            <a:r>
              <a:rPr lang="it-IT" dirty="0"/>
              <a:t>per prevenire l'insorgere dei </a:t>
            </a:r>
            <a:r>
              <a:rPr lang="it-IT" dirty="0" smtClean="0"/>
              <a:t>fenomeni, </a:t>
            </a:r>
            <a:r>
              <a:rPr lang="it-IT" dirty="0"/>
              <a:t>possono promuovere </a:t>
            </a:r>
            <a:r>
              <a:rPr lang="it-IT" dirty="0" smtClean="0"/>
              <a:t>nelle proprie classi:</a:t>
            </a:r>
          </a:p>
          <a:p>
            <a:r>
              <a:rPr lang="it-IT" dirty="0" smtClean="0"/>
              <a:t>l’acquisizione </a:t>
            </a:r>
            <a:r>
              <a:rPr lang="it-IT" dirty="0"/>
              <a:t>ed il rispetto delle norme relative alla convivenza civile e ad un uso responsabile di internet; </a:t>
            </a:r>
            <a:endParaRPr lang="it-IT" dirty="0" smtClean="0"/>
          </a:p>
          <a:p>
            <a:r>
              <a:rPr lang="it-IT" dirty="0" smtClean="0"/>
              <a:t>valorizzare </a:t>
            </a:r>
            <a:r>
              <a:rPr lang="it-IT" dirty="0"/>
              <a:t>nell'attività didattica modalità di lavoro di tipo cooperativo e spazi di </a:t>
            </a:r>
            <a:r>
              <a:rPr lang="it-IT" dirty="0" smtClean="0"/>
              <a:t>riflessione </a:t>
            </a:r>
          </a:p>
          <a:p>
            <a:r>
              <a:rPr lang="it-IT" dirty="0" smtClean="0"/>
              <a:t>Segnalare tempestivamente situazioni </a:t>
            </a:r>
            <a:r>
              <a:rPr lang="it-IT" dirty="0"/>
              <a:t>già verificatesi, </a:t>
            </a:r>
            <a:r>
              <a:rPr lang="it-IT" dirty="0" smtClean="0"/>
              <a:t>dandone immediata </a:t>
            </a:r>
            <a:r>
              <a:rPr lang="it-IT" dirty="0"/>
              <a:t>comunicazione al Dirigente Scolastico ed al Referente per il bullismo e </a:t>
            </a:r>
            <a:r>
              <a:rPr lang="it-IT" dirty="0" err="1"/>
              <a:t>cyberbullismo</a:t>
            </a:r>
            <a:r>
              <a:rPr lang="it-IT" dirty="0" smtClean="0"/>
              <a:t>.</a:t>
            </a:r>
          </a:p>
          <a:p>
            <a:r>
              <a:rPr lang="it-IT" dirty="0" smtClean="0"/>
              <a:t>Svolgere percorsi di formazione specifica per collaborare con il team d’istituto.</a:t>
            </a:r>
          </a:p>
          <a:p>
            <a:r>
              <a:rPr lang="it-IT" dirty="0" smtClean="0"/>
              <a:t>Valorizzare, ove presenti, il ruolo dei docenti di sostegno nel promuovere atteggiamenti pro-sociali ed il benessere in classe</a:t>
            </a:r>
            <a:endParaRPr lang="it-IT" dirty="0"/>
          </a:p>
          <a:p>
            <a:endParaRPr lang="it-IT" dirty="0"/>
          </a:p>
        </p:txBody>
      </p:sp>
    </p:spTree>
    <p:extLst>
      <p:ext uri="{BB962C8B-B14F-4D97-AF65-F5344CB8AC3E}">
        <p14:creationId xmlns:p14="http://schemas.microsoft.com/office/powerpoint/2010/main" val="197583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764704"/>
            <a:ext cx="8534400" cy="758952"/>
          </a:xfrm>
        </p:spPr>
        <p:txBody>
          <a:bodyPr>
            <a:normAutofit fontScale="90000"/>
          </a:bodyPr>
          <a:lstStyle/>
          <a:p>
            <a:r>
              <a:rPr lang="it-IT" b="1" dirty="0">
                <a:solidFill>
                  <a:schemeClr val="tx1"/>
                </a:solidFill>
              </a:rPr>
              <a:t>Cosa possono fare gli alunni ?</a:t>
            </a:r>
            <a:br>
              <a:rPr lang="it-IT" b="1" dirty="0">
                <a:solidFill>
                  <a:schemeClr val="tx1"/>
                </a:solidFill>
              </a:rPr>
            </a:br>
            <a:endParaRPr lang="it-IT" dirty="0">
              <a:solidFill>
                <a:schemeClr val="tx1"/>
              </a:solidFill>
            </a:endParaRPr>
          </a:p>
        </p:txBody>
      </p:sp>
      <p:sp>
        <p:nvSpPr>
          <p:cNvPr id="3" name="Segnaposto contenuto 2"/>
          <p:cNvSpPr>
            <a:spLocks noGrp="1"/>
          </p:cNvSpPr>
          <p:nvPr>
            <p:ph sz="quarter" idx="1"/>
          </p:nvPr>
        </p:nvSpPr>
        <p:spPr>
          <a:xfrm>
            <a:off x="301752" y="1527048"/>
            <a:ext cx="8446712" cy="4854280"/>
          </a:xfrm>
        </p:spPr>
        <p:txBody>
          <a:bodyPr>
            <a:noAutofit/>
          </a:bodyPr>
          <a:lstStyle/>
          <a:p>
            <a:pPr marL="0" indent="0" algn="just">
              <a:buNone/>
            </a:pPr>
            <a:r>
              <a:rPr lang="it-IT" sz="1800" dirty="0" smtClean="0"/>
              <a:t>E</a:t>
            </a:r>
            <a:r>
              <a:rPr lang="it-IT" sz="1800" dirty="0"/>
              <a:t>' importante </a:t>
            </a:r>
            <a:r>
              <a:rPr lang="it-IT" sz="1800" dirty="0" smtClean="0"/>
              <a:t>la </a:t>
            </a:r>
            <a:r>
              <a:rPr lang="it-IT" sz="1800" dirty="0"/>
              <a:t>collaborazione degli alunni data l'importanza che il gruppo dei pari assume in età adolescenziale. Ogni alunno può contribuire a creare un clima relazionale più positivo nella scuola aderendo ad iniziative che promuovano la collaborazione e l'integrazione usando comportamenti "virtuosi" </a:t>
            </a:r>
            <a:r>
              <a:rPr lang="it-IT" sz="1800" dirty="0" smtClean="0"/>
              <a:t>come ad es.:</a:t>
            </a:r>
          </a:p>
          <a:p>
            <a:pPr algn="just"/>
            <a:r>
              <a:rPr lang="it-IT" sz="1800" b="1" dirty="0" smtClean="0"/>
              <a:t>Promuovere un </a:t>
            </a:r>
            <a:r>
              <a:rPr lang="it-IT" sz="1800" b="1" dirty="0"/>
              <a:t>uso corretto e consapevole di internet, dei social media e del cellulare</a:t>
            </a:r>
            <a:r>
              <a:rPr lang="it-IT" sz="1800" dirty="0"/>
              <a:t> sia in classe che in ogni altro contesto </a:t>
            </a:r>
            <a:r>
              <a:rPr lang="it-IT" sz="1800" dirty="0" smtClean="0"/>
              <a:t>–osservando ad esempio il </a:t>
            </a:r>
            <a:r>
              <a:rPr lang="it-IT" sz="1800" dirty="0"/>
              <a:t>divieto di usare il cellulare in classe o di effettuare riprese audio o video all'insaputa degli interessati- . </a:t>
            </a:r>
            <a:endParaRPr lang="it-IT" sz="1800" dirty="0" smtClean="0"/>
          </a:p>
          <a:p>
            <a:pPr algn="just"/>
            <a:r>
              <a:rPr lang="it-IT" sz="1800" b="1" dirty="0" smtClean="0"/>
              <a:t>Segnalare</a:t>
            </a:r>
            <a:r>
              <a:rPr lang="it-IT" sz="1800" dirty="0" smtClean="0"/>
              <a:t> eventuali episodi di b/C ai docenti od al team d’istituto </a:t>
            </a:r>
          </a:p>
          <a:p>
            <a:pPr algn="just"/>
            <a:r>
              <a:rPr lang="it-IT" sz="1800" b="1" dirty="0"/>
              <a:t>promuovere iniziative </a:t>
            </a:r>
            <a:r>
              <a:rPr lang="it-IT" sz="1800" dirty="0"/>
              <a:t>che favoriscano condotte sociali positive ed inclusive e scoraggino comportamenti asociali e violenti. </a:t>
            </a:r>
            <a:r>
              <a:rPr lang="it-IT" sz="1800" dirty="0" smtClean="0"/>
              <a:t> Importante </a:t>
            </a:r>
            <a:r>
              <a:rPr lang="it-IT" sz="1800" dirty="0"/>
              <a:t>è il ruolo che possono assumere i </a:t>
            </a:r>
            <a:r>
              <a:rPr lang="it-IT" sz="1800" b="1" dirty="0"/>
              <a:t>rappresentanti di classe e di Istituto e della Consulta Provinciale </a:t>
            </a:r>
            <a:endParaRPr lang="it-IT" sz="1800" b="1" dirty="0" smtClean="0"/>
          </a:p>
          <a:p>
            <a:pPr algn="just"/>
            <a:r>
              <a:rPr lang="it-IT" sz="1800" b="1" dirty="0" smtClean="0"/>
              <a:t>E’ </a:t>
            </a:r>
            <a:r>
              <a:rPr lang="it-IT" sz="1800" dirty="0" smtClean="0"/>
              <a:t>importante che gli alunni non abbiano paura </a:t>
            </a:r>
            <a:r>
              <a:rPr lang="it-IT" sz="1800" dirty="0"/>
              <a:t>di </a:t>
            </a:r>
            <a:r>
              <a:rPr lang="it-IT" sz="1800" b="1" dirty="0"/>
              <a:t>denunciare</a:t>
            </a:r>
            <a:r>
              <a:rPr lang="it-IT" sz="1800" dirty="0"/>
              <a:t> </a:t>
            </a:r>
            <a:r>
              <a:rPr lang="it-IT" sz="1800" dirty="0" smtClean="0"/>
              <a:t>casi di b/c non </a:t>
            </a:r>
            <a:r>
              <a:rPr lang="it-IT" sz="1800" dirty="0"/>
              <a:t>solo per </a:t>
            </a:r>
            <a:r>
              <a:rPr lang="it-IT" sz="1800" b="1" dirty="0"/>
              <a:t>tutelare la vittima</a:t>
            </a:r>
            <a:r>
              <a:rPr lang="it-IT" sz="1800" dirty="0"/>
              <a:t>, ma anche </a:t>
            </a:r>
            <a:r>
              <a:rPr lang="it-IT" sz="1800" dirty="0" smtClean="0"/>
              <a:t>affinché il bullo/</a:t>
            </a:r>
            <a:r>
              <a:rPr lang="it-IT" sz="1800" dirty="0" err="1" smtClean="0"/>
              <a:t>cyberbullo</a:t>
            </a:r>
            <a:r>
              <a:rPr lang="it-IT" sz="1800" dirty="0" smtClean="0"/>
              <a:t> possa  </a:t>
            </a:r>
            <a:r>
              <a:rPr lang="it-IT" sz="1800" dirty="0"/>
              <a:t>deve prendere coscienza della gravità dei suoi atti </a:t>
            </a:r>
            <a:r>
              <a:rPr lang="it-IT" sz="1800" dirty="0" smtClean="0"/>
              <a:t>ed essere aiutato. </a:t>
            </a:r>
          </a:p>
          <a:p>
            <a:pPr marL="0" indent="0" algn="just">
              <a:buNone/>
            </a:pPr>
            <a:r>
              <a:rPr lang="it-IT" sz="1800" dirty="0">
                <a:hlinkClick r:id="rId2"/>
              </a:rPr>
              <a:t/>
            </a:r>
            <a:br>
              <a:rPr lang="it-IT" sz="1800" dirty="0">
                <a:hlinkClick r:id="rId2"/>
              </a:rPr>
            </a:br>
            <a:endParaRPr lang="it-IT" sz="1800" dirty="0"/>
          </a:p>
        </p:txBody>
      </p:sp>
    </p:spTree>
    <p:extLst>
      <p:ext uri="{BB962C8B-B14F-4D97-AF65-F5344CB8AC3E}">
        <p14:creationId xmlns:p14="http://schemas.microsoft.com/office/powerpoint/2010/main" val="28310114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Cosa può fare il personale ATA? </a:t>
            </a:r>
            <a:endParaRPr lang="it-IT" b="1" dirty="0">
              <a:solidFill>
                <a:schemeClr val="tx1"/>
              </a:solidFill>
            </a:endParaRPr>
          </a:p>
        </p:txBody>
      </p:sp>
      <p:sp>
        <p:nvSpPr>
          <p:cNvPr id="3" name="Segnaposto contenuto 2"/>
          <p:cNvSpPr>
            <a:spLocks noGrp="1"/>
          </p:cNvSpPr>
          <p:nvPr>
            <p:ph sz="quarter" idx="1"/>
          </p:nvPr>
        </p:nvSpPr>
        <p:spPr/>
        <p:txBody>
          <a:bodyPr/>
          <a:lstStyle/>
          <a:p>
            <a:pPr algn="just"/>
            <a:r>
              <a:rPr lang="it-IT" dirty="0" smtClean="0"/>
              <a:t>Anche il personale ATA della scuola può dare un valido contributo al contrasto dei fenomeni di bullismo/</a:t>
            </a:r>
            <a:r>
              <a:rPr lang="it-IT" dirty="0" err="1" smtClean="0"/>
              <a:t>cyberbullismo</a:t>
            </a:r>
            <a:r>
              <a:rPr lang="it-IT" dirty="0" smtClean="0"/>
              <a:t> data la possibilità che ha di osservare gli alunni in contesti e situazioni non formali al di fuori delle aule scolastiche. </a:t>
            </a:r>
          </a:p>
          <a:p>
            <a:r>
              <a:rPr lang="it-IT" dirty="0" smtClean="0"/>
              <a:t>Anche il personale ATA può effettuare eventualmente una segnalazione al team d’istituto adoperando le  modalità indicate precedentemente per i docenti o riferendo gli episodi direttamente al Dirigente Scolastico. </a:t>
            </a:r>
            <a:endParaRPr lang="it-IT" dirty="0"/>
          </a:p>
        </p:txBody>
      </p:sp>
    </p:spTree>
    <p:extLst>
      <p:ext uri="{BB962C8B-B14F-4D97-AF65-F5344CB8AC3E}">
        <p14:creationId xmlns:p14="http://schemas.microsoft.com/office/powerpoint/2010/main" val="679740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Conclusioni</a:t>
            </a:r>
            <a:endParaRPr lang="it-IT" b="1" dirty="0">
              <a:solidFill>
                <a:schemeClr val="tx1"/>
              </a:solidFill>
            </a:endParaRPr>
          </a:p>
        </p:txBody>
      </p:sp>
      <p:sp>
        <p:nvSpPr>
          <p:cNvPr id="3" name="Segnaposto contenuto 2"/>
          <p:cNvSpPr>
            <a:spLocks noGrp="1"/>
          </p:cNvSpPr>
          <p:nvPr>
            <p:ph sz="quarter" idx="1"/>
          </p:nvPr>
        </p:nvSpPr>
        <p:spPr/>
        <p:txBody>
          <a:bodyPr>
            <a:normAutofit/>
          </a:bodyPr>
          <a:lstStyle/>
          <a:p>
            <a:pPr marL="0" indent="0" algn="just">
              <a:buNone/>
            </a:pPr>
            <a:r>
              <a:rPr lang="it-IT" dirty="0" smtClean="0"/>
              <a:t>Auspicando di non dover mai intervenire per contrastare fenomeni già in atto, l’adozione di un protocollo di intervento costituisce un valido aiuto per poter intervenire tempestivamente ed efficacemente adottando procedure standardizzate. </a:t>
            </a:r>
          </a:p>
          <a:p>
            <a:pPr marL="0" indent="0" algn="just">
              <a:buNone/>
            </a:pPr>
            <a:r>
              <a:rPr lang="it-IT" dirty="0" smtClean="0"/>
              <a:t>L’istituzione scolastica deve tendere soprattutto a svolgere attività di prevenzione per poter garantire ad i nostri alunni un clima positivo e sereno e promuovere empatia ed inclusione sociale.  </a:t>
            </a:r>
          </a:p>
          <a:p>
            <a:pPr marL="0" indent="0">
              <a:buNone/>
            </a:pPr>
            <a:endParaRPr lang="it-IT" sz="1600" dirty="0" smtClean="0"/>
          </a:p>
          <a:p>
            <a:pPr marL="0" indent="0">
              <a:buNone/>
            </a:pPr>
            <a:r>
              <a:rPr lang="it-IT" sz="1600" dirty="0" smtClean="0"/>
              <a:t>Fine</a:t>
            </a:r>
            <a:endParaRPr lang="it-IT" sz="1600" dirty="0"/>
          </a:p>
        </p:txBody>
      </p:sp>
    </p:spTree>
    <p:extLst>
      <p:ext uri="{BB962C8B-B14F-4D97-AF65-F5344CB8AC3E}">
        <p14:creationId xmlns:p14="http://schemas.microsoft.com/office/powerpoint/2010/main" val="2296437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chemeClr val="tx1"/>
                </a:solidFill>
              </a:rPr>
              <a:t>Il team bullismo/</a:t>
            </a:r>
            <a:r>
              <a:rPr lang="it-IT" b="1" dirty="0" err="1" smtClean="0">
                <a:solidFill>
                  <a:schemeClr val="tx1"/>
                </a:solidFill>
              </a:rPr>
              <a:t>cyberbullismo</a:t>
            </a:r>
            <a:r>
              <a:rPr lang="it-IT" b="1" dirty="0" smtClean="0">
                <a:solidFill>
                  <a:schemeClr val="tx1"/>
                </a:solidFill>
              </a:rPr>
              <a:t> </a:t>
            </a:r>
            <a:endParaRPr lang="it-IT" b="1" dirty="0">
              <a:solidFill>
                <a:schemeClr val="tx1"/>
              </a:solidFill>
            </a:endParaRPr>
          </a:p>
        </p:txBody>
      </p:sp>
      <p:sp>
        <p:nvSpPr>
          <p:cNvPr id="3" name="Segnaposto contenuto 2"/>
          <p:cNvSpPr>
            <a:spLocks noGrp="1"/>
          </p:cNvSpPr>
          <p:nvPr>
            <p:ph sz="quarter" idx="1"/>
          </p:nvPr>
        </p:nvSpPr>
        <p:spPr/>
        <p:txBody>
          <a:bodyPr>
            <a:noAutofit/>
          </a:bodyPr>
          <a:lstStyle/>
          <a:p>
            <a:pPr marL="0" indent="0" algn="just">
              <a:buNone/>
            </a:pPr>
            <a:r>
              <a:rPr lang="it-IT" sz="1800" dirty="0"/>
              <a:t>In base alla L. 71/17 in ogni </a:t>
            </a:r>
            <a:r>
              <a:rPr lang="it-IT" sz="1800" dirty="0" err="1"/>
              <a:t>istututo</a:t>
            </a:r>
            <a:r>
              <a:rPr lang="it-IT" sz="1800" dirty="0"/>
              <a:t> scolastico deve </a:t>
            </a:r>
            <a:r>
              <a:rPr lang="it-IT" sz="1800" dirty="0" smtClean="0"/>
              <a:t>istituito </a:t>
            </a:r>
            <a:r>
              <a:rPr lang="it-IT" sz="1800" dirty="0"/>
              <a:t>un </a:t>
            </a:r>
            <a:r>
              <a:rPr lang="it-IT" sz="1800" b="1" dirty="0" smtClean="0"/>
              <a:t>team d’istituto  </a:t>
            </a:r>
            <a:r>
              <a:rPr lang="it-IT" sz="1800" dirty="0" smtClean="0"/>
              <a:t>composto dal:</a:t>
            </a:r>
          </a:p>
          <a:p>
            <a:pPr algn="just"/>
            <a:r>
              <a:rPr lang="it-IT" sz="1800" b="1" dirty="0" smtClean="0"/>
              <a:t>Dirigente Scolastico </a:t>
            </a:r>
          </a:p>
          <a:p>
            <a:pPr algn="just"/>
            <a:r>
              <a:rPr lang="it-IT" sz="1800" b="1" dirty="0" smtClean="0"/>
              <a:t>Referente per il bullismo e </a:t>
            </a:r>
            <a:r>
              <a:rPr lang="it-IT" sz="1800" b="1" dirty="0" err="1" smtClean="0"/>
              <a:t>cyberbullismo</a:t>
            </a:r>
            <a:r>
              <a:rPr lang="it-IT" sz="1800" dirty="0" smtClean="0"/>
              <a:t>, </a:t>
            </a:r>
            <a:r>
              <a:rPr lang="it-IT" sz="1800" b="1" dirty="0" smtClean="0"/>
              <a:t> </a:t>
            </a:r>
          </a:p>
          <a:p>
            <a:pPr algn="just"/>
            <a:r>
              <a:rPr lang="it-IT" sz="1800" b="1" dirty="0" err="1" smtClean="0"/>
              <a:t>piscologo</a:t>
            </a:r>
            <a:r>
              <a:rPr lang="it-IT" sz="1800" b="1" dirty="0" smtClean="0"/>
              <a:t> </a:t>
            </a:r>
            <a:r>
              <a:rPr lang="it-IT" sz="1800" dirty="0" smtClean="0"/>
              <a:t>-se presente nella scuola- </a:t>
            </a:r>
          </a:p>
          <a:p>
            <a:pPr algn="just"/>
            <a:r>
              <a:rPr lang="it-IT" sz="1800" dirty="0" smtClean="0"/>
              <a:t>uno o più </a:t>
            </a:r>
            <a:r>
              <a:rPr lang="it-IT" sz="1800" b="1" dirty="0" smtClean="0"/>
              <a:t>docenti</a:t>
            </a:r>
            <a:r>
              <a:rPr lang="it-IT" sz="1800" dirty="0" smtClean="0"/>
              <a:t> che abbiano svolto un percorso di formazione inerente i fenomeni di bullismo/</a:t>
            </a:r>
            <a:r>
              <a:rPr lang="it-IT" sz="1800" dirty="0" err="1" smtClean="0"/>
              <a:t>cyberbullismo</a:t>
            </a:r>
            <a:r>
              <a:rPr lang="it-IT" sz="1800" dirty="0" smtClean="0"/>
              <a:t>. </a:t>
            </a:r>
          </a:p>
          <a:p>
            <a:pPr marL="0" indent="0" algn="just">
              <a:buNone/>
            </a:pPr>
            <a:r>
              <a:rPr lang="it-IT" sz="1800" dirty="0" smtClean="0"/>
              <a:t>Il team ha il compito di:  </a:t>
            </a:r>
          </a:p>
          <a:p>
            <a:pPr algn="just"/>
            <a:r>
              <a:rPr lang="it-IT" sz="1800" dirty="0" smtClean="0"/>
              <a:t>accogliere le segnalazioni da parte di docenti, alunni, genitori e personale ATA. ed offrendo un primo supporto ed aiuto.</a:t>
            </a:r>
          </a:p>
          <a:p>
            <a:pPr algn="just"/>
            <a:r>
              <a:rPr lang="it-IT" sz="1800" dirty="0" smtClean="0"/>
              <a:t>Attuare il piano di intervento in caso di fenomeni di b/c e curarne il monitoraggio</a:t>
            </a:r>
          </a:p>
          <a:p>
            <a:pPr algn="just"/>
            <a:r>
              <a:rPr lang="it-IT" sz="1800" dirty="0" smtClean="0"/>
              <a:t>svolgere azioni di formazione,  pubblicizzazione e  coordinamento di iniziative volte a prevenire e contrastare il fenomeno rivolte alla comunità scolastica</a:t>
            </a:r>
          </a:p>
          <a:p>
            <a:pPr algn="just"/>
            <a:r>
              <a:rPr lang="it-IT" sz="1800" dirty="0" smtClean="0"/>
              <a:t>collaborare con enti esterni (servizi sociali e sanitari, forze di polizia) </a:t>
            </a:r>
          </a:p>
          <a:p>
            <a:pPr marL="0" indent="0" algn="just">
              <a:buNone/>
            </a:pPr>
            <a:r>
              <a:rPr lang="it-IT" sz="1800" dirty="0" smtClean="0"/>
              <a:t/>
            </a:r>
            <a:br>
              <a:rPr lang="it-IT" sz="1800" dirty="0" smtClean="0"/>
            </a:br>
            <a:endParaRPr lang="it-IT" sz="1800" dirty="0"/>
          </a:p>
        </p:txBody>
      </p:sp>
    </p:spTree>
    <p:extLst>
      <p:ext uri="{BB962C8B-B14F-4D97-AF65-F5344CB8AC3E}">
        <p14:creationId xmlns:p14="http://schemas.microsoft.com/office/powerpoint/2010/main" val="3902589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Il protocollo di emergenza</a:t>
            </a:r>
            <a:endParaRPr lang="it-IT" b="1" dirty="0">
              <a:solidFill>
                <a:schemeClr val="tx1"/>
              </a:solidFill>
            </a:endParaRPr>
          </a:p>
        </p:txBody>
      </p:sp>
      <p:sp>
        <p:nvSpPr>
          <p:cNvPr id="3" name="Segnaposto contenuto 2"/>
          <p:cNvSpPr>
            <a:spLocks noGrp="1"/>
          </p:cNvSpPr>
          <p:nvPr>
            <p:ph sz="quarter" idx="1"/>
          </p:nvPr>
        </p:nvSpPr>
        <p:spPr/>
        <p:txBody>
          <a:bodyPr>
            <a:normAutofit/>
          </a:bodyPr>
          <a:lstStyle/>
          <a:p>
            <a:pPr marL="0" lvl="0" indent="0">
              <a:buNone/>
            </a:pPr>
            <a:r>
              <a:rPr lang="it-IT" dirty="0" smtClean="0"/>
              <a:t>Il </a:t>
            </a:r>
            <a:r>
              <a:rPr lang="it-IT" b="1" dirty="0" smtClean="0"/>
              <a:t>team </a:t>
            </a:r>
            <a:r>
              <a:rPr lang="it-IT" dirty="0" smtClean="0"/>
              <a:t>d’istituto deve dotarsi di un protocollo di intervento da adottare ed all’occorrenza attuare in tempi rapidi, e da monitorare tutte le fasi che comprendono:</a:t>
            </a:r>
          </a:p>
          <a:p>
            <a:r>
              <a:rPr lang="it-IT" b="1" dirty="0" smtClean="0"/>
              <a:t>Segnalazione</a:t>
            </a:r>
          </a:p>
          <a:p>
            <a:r>
              <a:rPr lang="it-IT" b="1" dirty="0" smtClean="0"/>
              <a:t>Valutazione </a:t>
            </a:r>
          </a:p>
          <a:p>
            <a:r>
              <a:rPr lang="it-IT" b="1" dirty="0" smtClean="0"/>
              <a:t>Gestione dell’intervento </a:t>
            </a:r>
            <a:r>
              <a:rPr lang="it-IT" dirty="0" smtClean="0"/>
              <a:t>(di gruppo o individuale)</a:t>
            </a:r>
          </a:p>
          <a:p>
            <a:r>
              <a:rPr lang="it-IT" b="1" dirty="0" smtClean="0"/>
              <a:t>Monitoraggio   </a:t>
            </a:r>
          </a:p>
          <a:p>
            <a:endParaRPr lang="it-IT" dirty="0" smtClean="0"/>
          </a:p>
          <a:p>
            <a:pPr marL="0" lvl="0" indent="0">
              <a:buNone/>
            </a:pPr>
            <a:endParaRPr lang="it-IT" b="1" dirty="0" smtClean="0"/>
          </a:p>
        </p:txBody>
      </p:sp>
    </p:spTree>
    <p:extLst>
      <p:ext uri="{BB962C8B-B14F-4D97-AF65-F5344CB8AC3E}">
        <p14:creationId xmlns:p14="http://schemas.microsoft.com/office/powerpoint/2010/main" val="2709848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620688"/>
            <a:ext cx="8534400" cy="758952"/>
          </a:xfrm>
        </p:spPr>
        <p:txBody>
          <a:bodyPr>
            <a:normAutofit fontScale="90000"/>
          </a:bodyPr>
          <a:lstStyle/>
          <a:p>
            <a:pPr lvl="0"/>
            <a:r>
              <a:rPr lang="it-IT" b="1" dirty="0" smtClean="0">
                <a:solidFill>
                  <a:schemeClr val="tx1"/>
                </a:solidFill>
              </a:rPr>
              <a:t>Segnalazione</a:t>
            </a:r>
            <a:r>
              <a:rPr lang="it-IT" b="1" dirty="0" smtClean="0"/>
              <a:t> </a:t>
            </a:r>
            <a:r>
              <a:rPr lang="it-IT" b="1" dirty="0"/>
              <a:t/>
            </a:r>
            <a:br>
              <a:rPr lang="it-IT" b="1" dirty="0"/>
            </a:br>
            <a:endParaRPr lang="it-IT" dirty="0"/>
          </a:p>
        </p:txBody>
      </p:sp>
      <p:sp>
        <p:nvSpPr>
          <p:cNvPr id="3" name="Segnaposto contenuto 2"/>
          <p:cNvSpPr>
            <a:spLocks noGrp="1"/>
          </p:cNvSpPr>
          <p:nvPr>
            <p:ph sz="quarter" idx="1"/>
          </p:nvPr>
        </p:nvSpPr>
        <p:spPr/>
        <p:txBody>
          <a:bodyPr>
            <a:normAutofit fontScale="92500" lnSpcReduction="20000"/>
          </a:bodyPr>
          <a:lstStyle/>
          <a:p>
            <a:pPr algn="just"/>
            <a:r>
              <a:rPr lang="it-IT" dirty="0" smtClean="0"/>
              <a:t>La segnalazione (ad opera di </a:t>
            </a:r>
            <a:r>
              <a:rPr lang="it-IT" b="1" dirty="0" smtClean="0"/>
              <a:t>docenti</a:t>
            </a:r>
            <a:r>
              <a:rPr lang="it-IT" b="1" dirty="0"/>
              <a:t>, studenti, genitori, personale </a:t>
            </a:r>
            <a:r>
              <a:rPr lang="it-IT" b="1" dirty="0" smtClean="0"/>
              <a:t>ATA) </a:t>
            </a:r>
            <a:r>
              <a:rPr lang="it-IT" dirty="0" smtClean="0"/>
              <a:t>può </a:t>
            </a:r>
            <a:r>
              <a:rPr lang="it-IT" dirty="0"/>
              <a:t>essere effettuata o verbalmente o adoperando l’apposita scheda </a:t>
            </a:r>
            <a:r>
              <a:rPr lang="it-IT" dirty="0" smtClean="0"/>
              <a:t>reperibile, </a:t>
            </a:r>
            <a:r>
              <a:rPr lang="it-IT" dirty="0"/>
              <a:t>in formato </a:t>
            </a:r>
            <a:r>
              <a:rPr lang="it-IT" dirty="0" smtClean="0"/>
              <a:t>cartaceo, </a:t>
            </a:r>
            <a:r>
              <a:rPr lang="it-IT" dirty="0"/>
              <a:t>nel registro presenze in </a:t>
            </a:r>
            <a:r>
              <a:rPr lang="it-IT" dirty="0" smtClean="0"/>
              <a:t>classe. </a:t>
            </a:r>
            <a:endParaRPr lang="it-IT" dirty="0"/>
          </a:p>
          <a:p>
            <a:pPr lvl="0" algn="just"/>
            <a:r>
              <a:rPr lang="it-IT" dirty="0" smtClean="0"/>
              <a:t>Le </a:t>
            </a:r>
            <a:r>
              <a:rPr lang="it-IT" dirty="0"/>
              <a:t>schede, inoltrate presso </a:t>
            </a:r>
            <a:r>
              <a:rPr lang="it-IT" dirty="0" smtClean="0"/>
              <a:t>un punto </a:t>
            </a:r>
            <a:r>
              <a:rPr lang="it-IT" dirty="0"/>
              <a:t>di raccolta </a:t>
            </a:r>
            <a:r>
              <a:rPr lang="it-IT" dirty="0" smtClean="0"/>
              <a:t>appositamente istituito (cassetta) verranno raccolte, con </a:t>
            </a:r>
            <a:r>
              <a:rPr lang="it-IT" dirty="0"/>
              <a:t>frequenza </a:t>
            </a:r>
            <a:r>
              <a:rPr lang="it-IT" dirty="0" smtClean="0"/>
              <a:t>settimanale, </a:t>
            </a:r>
            <a:r>
              <a:rPr lang="it-IT" dirty="0"/>
              <a:t>dal Referente d’istituto che a sua volta informerà il team d’istituto. </a:t>
            </a:r>
          </a:p>
          <a:p>
            <a:pPr algn="just"/>
            <a:r>
              <a:rPr lang="it-IT" dirty="0"/>
              <a:t>Le schede, che verranno custodite secondo la normativa vigente in tema della tutela della privacy dei soggetti coinvolti, devono  recare nome e cognome degli adulti mentre gli alunni possono anche effettuarla in forma anonima. </a:t>
            </a:r>
          </a:p>
          <a:p>
            <a:endParaRPr lang="it-IT" i="1" dirty="0"/>
          </a:p>
        </p:txBody>
      </p:sp>
    </p:spTree>
    <p:extLst>
      <p:ext uri="{BB962C8B-B14F-4D97-AF65-F5344CB8AC3E}">
        <p14:creationId xmlns:p14="http://schemas.microsoft.com/office/powerpoint/2010/main" val="2407325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La scheda ed il logo  </a:t>
            </a:r>
            <a:endParaRPr lang="it-IT" b="1" dirty="0">
              <a:solidFill>
                <a:schemeClr val="tx1"/>
              </a:solidFill>
            </a:endParaRPr>
          </a:p>
        </p:txBody>
      </p:sp>
      <p:pic>
        <p:nvPicPr>
          <p:cNvPr id="1027" name="Picture 3"/>
          <p:cNvPicPr>
            <a:picLocks noGrp="1" noChangeAspect="1" noChangeArrowheads="1"/>
          </p:cNvPicPr>
          <p:nvPr>
            <p:ph sz="quarter" idx="1"/>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1372979"/>
            <a:ext cx="3606120" cy="51482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C:\Users\Marina\Downloads\PER LA D'ERRIC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1920" y="1433871"/>
            <a:ext cx="5091473" cy="50914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44964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La valutazione approfondita </a:t>
            </a:r>
            <a:endParaRPr lang="it-IT" b="1" dirty="0">
              <a:solidFill>
                <a:schemeClr val="tx1"/>
              </a:solidFill>
            </a:endParaRPr>
          </a:p>
        </p:txBody>
      </p:sp>
      <p:sp>
        <p:nvSpPr>
          <p:cNvPr id="3" name="Segnaposto contenuto 2"/>
          <p:cNvSpPr>
            <a:spLocks noGrp="1"/>
          </p:cNvSpPr>
          <p:nvPr>
            <p:ph sz="quarter" idx="1"/>
          </p:nvPr>
        </p:nvSpPr>
        <p:spPr/>
        <p:txBody>
          <a:bodyPr/>
          <a:lstStyle/>
          <a:p>
            <a:pPr lvl="0" algn="just"/>
            <a:r>
              <a:rPr lang="it-IT" dirty="0" smtClean="0"/>
              <a:t>Verrà</a:t>
            </a:r>
            <a:r>
              <a:rPr lang="it-IT" b="1" dirty="0" smtClean="0"/>
              <a:t> </a:t>
            </a:r>
            <a:r>
              <a:rPr lang="it-IT" dirty="0" smtClean="0"/>
              <a:t>effettuata </a:t>
            </a:r>
            <a:r>
              <a:rPr lang="it-IT" dirty="0"/>
              <a:t>dal team sulla base della segnalazione</a:t>
            </a:r>
            <a:r>
              <a:rPr lang="it-IT" b="1" dirty="0"/>
              <a:t> </a:t>
            </a:r>
            <a:r>
              <a:rPr lang="it-IT" dirty="0"/>
              <a:t>e di opportuni colloqui con i vari </a:t>
            </a:r>
            <a:r>
              <a:rPr lang="it-IT" dirty="0" smtClean="0"/>
              <a:t>soggetti coinvolti (</a:t>
            </a:r>
            <a:r>
              <a:rPr lang="it-IT" dirty="0"/>
              <a:t>docenti, vittima, bullo, </a:t>
            </a:r>
            <a:r>
              <a:rPr lang="it-IT" dirty="0" smtClean="0"/>
              <a:t>testimoni ecc.)</a:t>
            </a:r>
            <a:r>
              <a:rPr lang="it-IT" b="1" dirty="0" smtClean="0"/>
              <a:t> </a:t>
            </a:r>
            <a:endParaRPr lang="it-IT" b="1" dirty="0"/>
          </a:p>
          <a:p>
            <a:pPr lvl="0" algn="just"/>
            <a:r>
              <a:rPr lang="it-IT" dirty="0" smtClean="0"/>
              <a:t>I colloqui con la classe verranno effettuati dalla psicologa che gestisce lo sportello di ascolto (dott.ssa Daniela </a:t>
            </a:r>
            <a:r>
              <a:rPr lang="it-IT" dirty="0" err="1" smtClean="0"/>
              <a:t>Landone</a:t>
            </a:r>
            <a:r>
              <a:rPr lang="it-IT" dirty="0" smtClean="0"/>
              <a:t>) </a:t>
            </a:r>
            <a:endParaRPr lang="it-IT" dirty="0"/>
          </a:p>
          <a:p>
            <a:pPr algn="just"/>
            <a:endParaRPr lang="it-IT" dirty="0"/>
          </a:p>
        </p:txBody>
      </p:sp>
    </p:spTree>
    <p:extLst>
      <p:ext uri="{BB962C8B-B14F-4D97-AF65-F5344CB8AC3E}">
        <p14:creationId xmlns:p14="http://schemas.microsoft.com/office/powerpoint/2010/main" val="1442690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Gestione dell’intervento </a:t>
            </a:r>
            <a:endParaRPr lang="it-IT" b="1" dirty="0">
              <a:solidFill>
                <a:schemeClr val="tx1"/>
              </a:solidFill>
            </a:endParaRPr>
          </a:p>
        </p:txBody>
      </p:sp>
      <p:sp>
        <p:nvSpPr>
          <p:cNvPr id="3" name="Segnaposto contenuto 2"/>
          <p:cNvSpPr>
            <a:spLocks noGrp="1"/>
          </p:cNvSpPr>
          <p:nvPr>
            <p:ph sz="quarter" idx="1"/>
          </p:nvPr>
        </p:nvSpPr>
        <p:spPr/>
        <p:txBody>
          <a:bodyPr>
            <a:normAutofit/>
          </a:bodyPr>
          <a:lstStyle/>
          <a:p>
            <a:pPr marL="274320" lvl="1" indent="0" algn="just">
              <a:buNone/>
            </a:pPr>
            <a:r>
              <a:rPr lang="it-IT" sz="2400" b="1" dirty="0" smtClean="0">
                <a:solidFill>
                  <a:schemeClr val="tx1"/>
                </a:solidFill>
              </a:rPr>
              <a:t>Approccio </a:t>
            </a:r>
            <a:r>
              <a:rPr lang="it-IT" sz="2400" b="1" dirty="0">
                <a:solidFill>
                  <a:schemeClr val="tx1"/>
                </a:solidFill>
              </a:rPr>
              <a:t>educativo con la classe = </a:t>
            </a:r>
            <a:r>
              <a:rPr lang="it-IT" sz="2400" dirty="0" smtClean="0">
                <a:solidFill>
                  <a:schemeClr val="tx1"/>
                </a:solidFill>
              </a:rPr>
              <a:t>previsto in casi di lieve gravità, coinvolgerà l’intero gruppo </a:t>
            </a:r>
            <a:r>
              <a:rPr lang="it-IT" sz="2400" dirty="0">
                <a:solidFill>
                  <a:schemeClr val="tx1"/>
                </a:solidFill>
              </a:rPr>
              <a:t>classe </a:t>
            </a:r>
            <a:r>
              <a:rPr lang="it-IT" sz="2400" dirty="0" smtClean="0">
                <a:solidFill>
                  <a:schemeClr val="tx1"/>
                </a:solidFill>
              </a:rPr>
              <a:t>e verrà</a:t>
            </a:r>
            <a:r>
              <a:rPr lang="it-IT" sz="2400" b="1" dirty="0" smtClean="0">
                <a:solidFill>
                  <a:schemeClr val="tx1"/>
                </a:solidFill>
              </a:rPr>
              <a:t> </a:t>
            </a:r>
            <a:r>
              <a:rPr lang="it-IT" sz="2400" dirty="0" smtClean="0">
                <a:solidFill>
                  <a:schemeClr val="tx1"/>
                </a:solidFill>
              </a:rPr>
              <a:t>effettuato </a:t>
            </a:r>
            <a:r>
              <a:rPr lang="it-IT" sz="2400" dirty="0">
                <a:solidFill>
                  <a:schemeClr val="tx1"/>
                </a:solidFill>
              </a:rPr>
              <a:t>dai docenti </a:t>
            </a:r>
            <a:r>
              <a:rPr lang="it-IT" sz="2400" dirty="0" smtClean="0">
                <a:solidFill>
                  <a:schemeClr val="tx1"/>
                </a:solidFill>
              </a:rPr>
              <a:t>con </a:t>
            </a:r>
            <a:r>
              <a:rPr lang="it-IT" sz="2400" dirty="0">
                <a:solidFill>
                  <a:schemeClr val="tx1"/>
                </a:solidFill>
              </a:rPr>
              <a:t>il supporto del </a:t>
            </a:r>
            <a:r>
              <a:rPr lang="it-IT" sz="2400" dirty="0" smtClean="0">
                <a:solidFill>
                  <a:schemeClr val="tx1"/>
                </a:solidFill>
              </a:rPr>
              <a:t>team</a:t>
            </a:r>
            <a:r>
              <a:rPr lang="it-IT" sz="2400" dirty="0">
                <a:solidFill>
                  <a:schemeClr val="tx1"/>
                </a:solidFill>
              </a:rPr>
              <a:t>, mediante attività mirate (brainstorming, </a:t>
            </a:r>
            <a:r>
              <a:rPr lang="it-IT" sz="2400" dirty="0" err="1">
                <a:solidFill>
                  <a:schemeClr val="tx1"/>
                </a:solidFill>
              </a:rPr>
              <a:t>role</a:t>
            </a:r>
            <a:r>
              <a:rPr lang="it-IT" sz="2400" dirty="0">
                <a:solidFill>
                  <a:schemeClr val="tx1"/>
                </a:solidFill>
              </a:rPr>
              <a:t> </a:t>
            </a:r>
            <a:r>
              <a:rPr lang="it-IT" sz="2400" dirty="0" err="1">
                <a:solidFill>
                  <a:schemeClr val="tx1"/>
                </a:solidFill>
              </a:rPr>
              <a:t>playing</a:t>
            </a:r>
            <a:r>
              <a:rPr lang="it-IT" sz="2400" dirty="0">
                <a:solidFill>
                  <a:schemeClr val="tx1"/>
                </a:solidFill>
              </a:rPr>
              <a:t>, visioni di film, lettura di testi ecc.) </a:t>
            </a:r>
            <a:endParaRPr lang="it-IT" sz="2400" dirty="0" smtClean="0">
              <a:solidFill>
                <a:schemeClr val="tx1"/>
              </a:solidFill>
            </a:endParaRPr>
          </a:p>
          <a:p>
            <a:pPr marL="274320" lvl="1" indent="0">
              <a:buNone/>
            </a:pPr>
            <a:r>
              <a:rPr lang="it-IT" sz="2400" dirty="0" smtClean="0">
                <a:solidFill>
                  <a:schemeClr val="tx1"/>
                </a:solidFill>
              </a:rPr>
              <a:t>Le attività dovranno essenzialmente mirare a: </a:t>
            </a:r>
            <a:endParaRPr lang="it-IT" dirty="0"/>
          </a:p>
          <a:p>
            <a:r>
              <a:rPr lang="it-IT" sz="2400" b="1" dirty="0" smtClean="0"/>
              <a:t>Favorire l’acquisizione di una cultura delle pari opportunità </a:t>
            </a:r>
          </a:p>
          <a:p>
            <a:r>
              <a:rPr lang="it-IT" sz="2400" b="1" dirty="0" smtClean="0"/>
              <a:t>Trasmettere il valore della diversità come risorsa </a:t>
            </a:r>
            <a:endParaRPr lang="it-IT" sz="2400" b="1" dirty="0"/>
          </a:p>
          <a:p>
            <a:r>
              <a:rPr lang="it-IT" sz="2400" b="1" dirty="0" smtClean="0"/>
              <a:t>Progettare e realizzare percorsi etici e di educazione alla legalità </a:t>
            </a:r>
            <a:endParaRPr lang="it-IT" sz="2400" dirty="0"/>
          </a:p>
          <a:p>
            <a:pPr lvl="1"/>
            <a:endParaRPr lang="it-IT" sz="2400" dirty="0"/>
          </a:p>
        </p:txBody>
      </p:sp>
    </p:spTree>
    <p:extLst>
      <p:ext uri="{BB962C8B-B14F-4D97-AF65-F5344CB8AC3E}">
        <p14:creationId xmlns:p14="http://schemas.microsoft.com/office/powerpoint/2010/main" val="2599411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chemeClr val="tx1"/>
                </a:solidFill>
              </a:rPr>
              <a:t>Intervento individuale</a:t>
            </a:r>
            <a:endParaRPr lang="it-IT" b="1" dirty="0">
              <a:solidFill>
                <a:schemeClr val="tx1"/>
              </a:solidFill>
            </a:endParaRPr>
          </a:p>
        </p:txBody>
      </p:sp>
      <p:sp>
        <p:nvSpPr>
          <p:cNvPr id="3" name="Segnaposto contenuto 2"/>
          <p:cNvSpPr>
            <a:spLocks noGrp="1"/>
          </p:cNvSpPr>
          <p:nvPr>
            <p:ph sz="quarter" idx="1"/>
          </p:nvPr>
        </p:nvSpPr>
        <p:spPr/>
        <p:txBody>
          <a:bodyPr/>
          <a:lstStyle/>
          <a:p>
            <a:pPr marL="274320" lvl="1" algn="just">
              <a:buClr>
                <a:schemeClr val="accent1"/>
              </a:buClr>
              <a:buSzPct val="85000"/>
              <a:buFont typeface="Wingdings 2"/>
              <a:buChar char=""/>
            </a:pPr>
            <a:r>
              <a:rPr lang="it-IT" sz="2400" dirty="0" smtClean="0">
                <a:solidFill>
                  <a:schemeClr val="tx1"/>
                </a:solidFill>
              </a:rPr>
              <a:t>In caso di situazioni </a:t>
            </a:r>
            <a:r>
              <a:rPr lang="it-IT" sz="2400" dirty="0">
                <a:solidFill>
                  <a:schemeClr val="tx1"/>
                </a:solidFill>
              </a:rPr>
              <a:t>di media gravità </a:t>
            </a:r>
            <a:r>
              <a:rPr lang="it-IT" sz="2400" dirty="0" smtClean="0">
                <a:solidFill>
                  <a:schemeClr val="tx1"/>
                </a:solidFill>
              </a:rPr>
              <a:t>si prevedono interventi mirati che prevedono: </a:t>
            </a:r>
            <a:endParaRPr lang="it-IT" sz="2000" dirty="0">
              <a:solidFill>
                <a:schemeClr val="tx1"/>
              </a:solidFill>
            </a:endParaRPr>
          </a:p>
          <a:p>
            <a:pPr marL="342900" lvl="1" indent="-342900" algn="just">
              <a:buClr>
                <a:schemeClr val="accent1"/>
              </a:buClr>
              <a:buSzPct val="85000"/>
            </a:pPr>
            <a:r>
              <a:rPr lang="it-IT" sz="2400" dirty="0" smtClean="0">
                <a:solidFill>
                  <a:schemeClr val="tx1"/>
                </a:solidFill>
              </a:rPr>
              <a:t>colloqui </a:t>
            </a:r>
            <a:r>
              <a:rPr lang="it-IT" sz="2400" dirty="0">
                <a:solidFill>
                  <a:schemeClr val="tx1"/>
                </a:solidFill>
              </a:rPr>
              <a:t>individuali con  </a:t>
            </a:r>
            <a:r>
              <a:rPr lang="it-IT" sz="2400" dirty="0" smtClean="0">
                <a:solidFill>
                  <a:schemeClr val="tx1"/>
                </a:solidFill>
              </a:rPr>
              <a:t>i soggetti coinvolti ad </a:t>
            </a:r>
            <a:r>
              <a:rPr lang="it-IT" sz="2400" dirty="0">
                <a:solidFill>
                  <a:schemeClr val="tx1"/>
                </a:solidFill>
              </a:rPr>
              <a:t>opera dello psicologo </a:t>
            </a:r>
            <a:r>
              <a:rPr lang="it-IT" sz="2400" dirty="0" smtClean="0">
                <a:solidFill>
                  <a:schemeClr val="tx1"/>
                </a:solidFill>
              </a:rPr>
              <a:t>–previa autorizzazione dei genitori- </a:t>
            </a:r>
          </a:p>
          <a:p>
            <a:pPr marL="342900" lvl="1" indent="-342900" algn="just">
              <a:buClr>
                <a:schemeClr val="accent1"/>
              </a:buClr>
              <a:buSzPct val="85000"/>
            </a:pPr>
            <a:r>
              <a:rPr lang="it-IT" sz="2400" dirty="0" smtClean="0">
                <a:solidFill>
                  <a:schemeClr val="tx1"/>
                </a:solidFill>
              </a:rPr>
              <a:t>Attuazione di percorsi </a:t>
            </a:r>
            <a:r>
              <a:rPr lang="it-IT" sz="2400" dirty="0">
                <a:solidFill>
                  <a:schemeClr val="tx1"/>
                </a:solidFill>
              </a:rPr>
              <a:t>di sensibilizzazione e </a:t>
            </a:r>
            <a:r>
              <a:rPr lang="it-IT" sz="2400" dirty="0" smtClean="0">
                <a:solidFill>
                  <a:schemeClr val="tx1"/>
                </a:solidFill>
              </a:rPr>
              <a:t>di responsabilizzazione da parte del bullo e di supporto psicologico per la vittima  </a:t>
            </a:r>
            <a:endParaRPr lang="it-IT" sz="2000" dirty="0">
              <a:solidFill>
                <a:schemeClr val="tx1"/>
              </a:solidFill>
            </a:endParaRPr>
          </a:p>
          <a:p>
            <a:endParaRPr lang="it-IT" dirty="0"/>
          </a:p>
        </p:txBody>
      </p:sp>
    </p:spTree>
    <p:extLst>
      <p:ext uri="{BB962C8B-B14F-4D97-AF65-F5344CB8AC3E}">
        <p14:creationId xmlns:p14="http://schemas.microsoft.com/office/powerpoint/2010/main" val="1820342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3600" b="1" dirty="0">
                <a:solidFill>
                  <a:schemeClr val="tx1"/>
                </a:solidFill>
              </a:rPr>
              <a:t>Gestione della relazione</a:t>
            </a:r>
            <a:endParaRPr lang="it-IT" dirty="0">
              <a:solidFill>
                <a:schemeClr val="tx1"/>
              </a:solidFill>
            </a:endParaRPr>
          </a:p>
        </p:txBody>
      </p:sp>
      <p:sp>
        <p:nvSpPr>
          <p:cNvPr id="3" name="Segnaposto contenuto 2"/>
          <p:cNvSpPr>
            <a:spLocks noGrp="1"/>
          </p:cNvSpPr>
          <p:nvPr>
            <p:ph sz="quarter" idx="1"/>
          </p:nvPr>
        </p:nvSpPr>
        <p:spPr/>
        <p:txBody>
          <a:bodyPr/>
          <a:lstStyle/>
          <a:p>
            <a:pPr lvl="1"/>
            <a:r>
              <a:rPr lang="it-IT" sz="2400" dirty="0" smtClean="0">
                <a:solidFill>
                  <a:schemeClr val="tx1"/>
                </a:solidFill>
              </a:rPr>
              <a:t>Prevede la realizzazione di percorsi </a:t>
            </a:r>
            <a:r>
              <a:rPr lang="it-IT" sz="2400" dirty="0">
                <a:solidFill>
                  <a:schemeClr val="tx1"/>
                </a:solidFill>
              </a:rPr>
              <a:t>di </a:t>
            </a:r>
            <a:r>
              <a:rPr lang="it-IT" sz="2400" dirty="0" err="1" smtClean="0">
                <a:solidFill>
                  <a:schemeClr val="tx1"/>
                </a:solidFill>
              </a:rPr>
              <a:t>pre</a:t>
            </a:r>
            <a:r>
              <a:rPr lang="it-IT" sz="2400" dirty="0" smtClean="0">
                <a:solidFill>
                  <a:schemeClr val="tx1"/>
                </a:solidFill>
              </a:rPr>
              <a:t>-mediazione </a:t>
            </a:r>
            <a:r>
              <a:rPr lang="it-IT" sz="2400" dirty="0">
                <a:solidFill>
                  <a:schemeClr val="tx1"/>
                </a:solidFill>
              </a:rPr>
              <a:t>e mediazione tra le parti </a:t>
            </a:r>
            <a:r>
              <a:rPr lang="it-IT" sz="2400" b="1" dirty="0">
                <a:solidFill>
                  <a:schemeClr val="tx1"/>
                </a:solidFill>
              </a:rPr>
              <a:t> </a:t>
            </a:r>
            <a:r>
              <a:rPr lang="it-IT" sz="2400" dirty="0" smtClean="0">
                <a:solidFill>
                  <a:schemeClr val="tx1"/>
                </a:solidFill>
              </a:rPr>
              <a:t>che comportano il </a:t>
            </a:r>
            <a:r>
              <a:rPr lang="it-IT" sz="2400" b="1" dirty="0" smtClean="0">
                <a:solidFill>
                  <a:schemeClr val="tx1"/>
                </a:solidFill>
              </a:rPr>
              <a:t>coinvolgimento </a:t>
            </a:r>
            <a:r>
              <a:rPr lang="it-IT" sz="2400" b="1" dirty="0">
                <a:solidFill>
                  <a:schemeClr val="tx1"/>
                </a:solidFill>
              </a:rPr>
              <a:t>della famiglia= </a:t>
            </a:r>
            <a:r>
              <a:rPr lang="it-IT" sz="1600" b="1" dirty="0">
                <a:solidFill>
                  <a:schemeClr val="tx1"/>
                </a:solidFill>
              </a:rPr>
              <a:t>(ex art 5 L. 71 /2017)</a:t>
            </a:r>
            <a:r>
              <a:rPr lang="it-IT" sz="2400" dirty="0">
                <a:solidFill>
                  <a:schemeClr val="tx1"/>
                </a:solidFill>
              </a:rPr>
              <a:t> </a:t>
            </a:r>
            <a:r>
              <a:rPr lang="it-IT" sz="2400" dirty="0" smtClean="0">
                <a:solidFill>
                  <a:schemeClr val="tx1"/>
                </a:solidFill>
              </a:rPr>
              <a:t>. </a:t>
            </a:r>
          </a:p>
          <a:p>
            <a:pPr lvl="1"/>
            <a:r>
              <a:rPr lang="it-IT" sz="2400" dirty="0" smtClean="0">
                <a:solidFill>
                  <a:schemeClr val="tx1"/>
                </a:solidFill>
              </a:rPr>
              <a:t>Il Dirigente </a:t>
            </a:r>
            <a:r>
              <a:rPr lang="it-IT" sz="2400" dirty="0">
                <a:solidFill>
                  <a:schemeClr val="tx1"/>
                </a:solidFill>
              </a:rPr>
              <a:t>Scolastico </a:t>
            </a:r>
            <a:r>
              <a:rPr lang="it-IT" sz="2400" dirty="0" smtClean="0">
                <a:solidFill>
                  <a:schemeClr val="tx1"/>
                </a:solidFill>
              </a:rPr>
              <a:t>provvede ad informare i genitori </a:t>
            </a:r>
            <a:r>
              <a:rPr lang="it-IT" sz="2400" dirty="0">
                <a:solidFill>
                  <a:schemeClr val="tx1"/>
                </a:solidFill>
              </a:rPr>
              <a:t>(nel caso in cui non siano stati loro stessi a segnalare la situazione) </a:t>
            </a:r>
            <a:r>
              <a:rPr lang="it-IT" sz="2400" dirty="0" smtClean="0">
                <a:solidFill>
                  <a:schemeClr val="tx1"/>
                </a:solidFill>
              </a:rPr>
              <a:t>ed a coinvolgerli </a:t>
            </a:r>
            <a:r>
              <a:rPr lang="it-IT" sz="2400" dirty="0">
                <a:solidFill>
                  <a:schemeClr val="tx1"/>
                </a:solidFill>
              </a:rPr>
              <a:t>nel percorso psicoeducativo con finalità di supporto (es. per approfondire la situazione, costruire l’intervento educativo da attuare e  </a:t>
            </a:r>
            <a:r>
              <a:rPr lang="it-IT" sz="2400" dirty="0" smtClean="0">
                <a:solidFill>
                  <a:schemeClr val="tx1"/>
                </a:solidFill>
              </a:rPr>
              <a:t>per il monitoraggio). </a:t>
            </a:r>
            <a:endParaRPr lang="it-IT" sz="2000" dirty="0">
              <a:solidFill>
                <a:schemeClr val="tx1"/>
              </a:solidFill>
            </a:endParaRPr>
          </a:p>
          <a:p>
            <a:endParaRPr lang="it-IT" dirty="0"/>
          </a:p>
        </p:txBody>
      </p:sp>
    </p:spTree>
    <p:extLst>
      <p:ext uri="{BB962C8B-B14F-4D97-AF65-F5344CB8AC3E}">
        <p14:creationId xmlns:p14="http://schemas.microsoft.com/office/powerpoint/2010/main" val="702652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ttà">
  <a:themeElements>
    <a:clrScheme name="Città">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ttà">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176</TotalTime>
  <Words>1162</Words>
  <Application>Microsoft Office PowerPoint</Application>
  <PresentationFormat>Presentazione su schermo (4:3)</PresentationFormat>
  <Paragraphs>76</Paragraphs>
  <Slides>16</Slides>
  <Notes>0</Notes>
  <HiddenSlides>0</HiddenSlides>
  <MMClips>0</MMClips>
  <ScaleCrop>false</ScaleCrop>
  <HeadingPairs>
    <vt:vector size="4" baseType="variant">
      <vt:variant>
        <vt:lpstr>Tema</vt:lpstr>
      </vt:variant>
      <vt:variant>
        <vt:i4>1</vt:i4>
      </vt:variant>
      <vt:variant>
        <vt:lpstr>Titoli diapositive</vt:lpstr>
      </vt:variant>
      <vt:variant>
        <vt:i4>16</vt:i4>
      </vt:variant>
    </vt:vector>
  </HeadingPairs>
  <TitlesOfParts>
    <vt:vector size="17" baseType="lpstr">
      <vt:lpstr>Città</vt:lpstr>
      <vt:lpstr>Protocollo di prevenzione e contrasto al bullismo e cyberbullismo </vt:lpstr>
      <vt:lpstr>Il team bullismo/cyberbullismo </vt:lpstr>
      <vt:lpstr>Il protocollo di emergenza</vt:lpstr>
      <vt:lpstr>Segnalazione  </vt:lpstr>
      <vt:lpstr>La scheda ed il logo  </vt:lpstr>
      <vt:lpstr>La valutazione approfondita </vt:lpstr>
      <vt:lpstr>Gestione dell’intervento </vt:lpstr>
      <vt:lpstr>Intervento individuale</vt:lpstr>
      <vt:lpstr>Gestione della relazione</vt:lpstr>
      <vt:lpstr>Supporto intensivo a lungo termine e di rete</vt:lpstr>
      <vt:lpstr>Monitoraggio </vt:lpstr>
      <vt:lpstr>Cosa possono fare i genitori? </vt:lpstr>
      <vt:lpstr>Cosa possono fare i docenti? </vt:lpstr>
      <vt:lpstr>Cosa possono fare gli alunni ? </vt:lpstr>
      <vt:lpstr>Cosa può fare il personale ATA? </vt:lpstr>
      <vt:lpstr>Conclusioni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Protocollo di prevenzione e contrasto al bullismo e cyberbullismo</dc:title>
  <dc:creator>Marina</dc:creator>
  <cp:lastModifiedBy>Marina</cp:lastModifiedBy>
  <cp:revision>30</cp:revision>
  <dcterms:created xsi:type="dcterms:W3CDTF">2019-11-28T15:16:54Z</dcterms:created>
  <dcterms:modified xsi:type="dcterms:W3CDTF">2020-02-18T06:30:42Z</dcterms:modified>
</cp:coreProperties>
</file>